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7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8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  <p:sldMasterId id="2147484341" r:id="rId3"/>
    <p:sldMasterId id="2147484375" r:id="rId4"/>
    <p:sldMasterId id="2147484396" r:id="rId5"/>
    <p:sldMasterId id="2147484432" r:id="rId6"/>
    <p:sldMasterId id="2147484515" r:id="rId7"/>
    <p:sldMasterId id="2147484582" r:id="rId8"/>
    <p:sldMasterId id="2147484610" r:id="rId9"/>
  </p:sldMasterIdLst>
  <p:notesMasterIdLst>
    <p:notesMasterId r:id="rId60"/>
  </p:notesMasterIdLst>
  <p:handoutMasterIdLst>
    <p:handoutMasterId r:id="rId61"/>
  </p:handoutMasterIdLst>
  <p:sldIdLst>
    <p:sldId id="1393" r:id="rId10"/>
    <p:sldId id="261" r:id="rId11"/>
    <p:sldId id="1581" r:id="rId12"/>
    <p:sldId id="1653" r:id="rId13"/>
    <p:sldId id="1659" r:id="rId14"/>
    <p:sldId id="1660" r:id="rId15"/>
    <p:sldId id="1578" r:id="rId16"/>
    <p:sldId id="1580" r:id="rId17"/>
    <p:sldId id="1583" r:id="rId18"/>
    <p:sldId id="1582" r:id="rId19"/>
    <p:sldId id="1609" r:id="rId20"/>
    <p:sldId id="1610" r:id="rId21"/>
    <p:sldId id="1584" r:id="rId22"/>
    <p:sldId id="1586" r:id="rId23"/>
    <p:sldId id="1585" r:id="rId24"/>
    <p:sldId id="1633" r:id="rId25"/>
    <p:sldId id="1591" r:id="rId26"/>
    <p:sldId id="1626" r:id="rId27"/>
    <p:sldId id="1627" r:id="rId28"/>
    <p:sldId id="1628" r:id="rId29"/>
    <p:sldId id="1629" r:id="rId30"/>
    <p:sldId id="1630" r:id="rId31"/>
    <p:sldId id="1661" r:id="rId32"/>
    <p:sldId id="258" r:id="rId33"/>
    <p:sldId id="259" r:id="rId34"/>
    <p:sldId id="257" r:id="rId35"/>
    <p:sldId id="260" r:id="rId36"/>
    <p:sldId id="262" r:id="rId37"/>
    <p:sldId id="263" r:id="rId38"/>
    <p:sldId id="264" r:id="rId39"/>
    <p:sldId id="265" r:id="rId40"/>
    <p:sldId id="1632" r:id="rId41"/>
    <p:sldId id="1652" r:id="rId42"/>
    <p:sldId id="1647" r:id="rId43"/>
    <p:sldId id="1662" r:id="rId44"/>
    <p:sldId id="1634" r:id="rId45"/>
    <p:sldId id="1635" r:id="rId46"/>
    <p:sldId id="1636" r:id="rId47"/>
    <p:sldId id="1637" r:id="rId48"/>
    <p:sldId id="1638" r:id="rId49"/>
    <p:sldId id="1663" r:id="rId50"/>
    <p:sldId id="1657" r:id="rId51"/>
    <p:sldId id="1654" r:id="rId52"/>
    <p:sldId id="1656" r:id="rId53"/>
    <p:sldId id="1655" r:id="rId54"/>
    <p:sldId id="266" r:id="rId55"/>
    <p:sldId id="1658" r:id="rId56"/>
    <p:sldId id="1664" r:id="rId57"/>
    <p:sldId id="1665" r:id="rId58"/>
    <p:sldId id="1569" r:id="rId5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140A65-61D1-45DF-8481-7EC8ED7B2C1C}">
          <p14:sldIdLst>
            <p14:sldId id="1393"/>
            <p14:sldId id="261"/>
          </p14:sldIdLst>
        </p14:section>
        <p14:section name="Introduction" id="{6E401647-F206-4985-A371-ACE78707574C}">
          <p14:sldIdLst>
            <p14:sldId id="1581"/>
            <p14:sldId id="1653"/>
            <p14:sldId id="1659"/>
            <p14:sldId id="1660"/>
            <p14:sldId id="1578"/>
            <p14:sldId id="1580"/>
            <p14:sldId id="1583"/>
            <p14:sldId id="1582"/>
            <p14:sldId id="1609"/>
            <p14:sldId id="1610"/>
          </p14:sldIdLst>
        </p14:section>
        <p14:section name="Development" id="{C3FCDA83-6B70-42C5-9D58-C06D389640BB}">
          <p14:sldIdLst>
            <p14:sldId id="1584"/>
          </p14:sldIdLst>
        </p14:section>
        <p14:section name="Deployment" id="{5DEFE96A-B4D5-436F-AB41-3453BA119BD5}">
          <p14:sldIdLst>
            <p14:sldId id="1586"/>
            <p14:sldId id="1585"/>
            <p14:sldId id="1633"/>
            <p14:sldId id="1591"/>
            <p14:sldId id="1626"/>
            <p14:sldId id="1627"/>
            <p14:sldId id="1628"/>
            <p14:sldId id="1629"/>
            <p14:sldId id="1630"/>
            <p14:sldId id="1661"/>
            <p14:sldId id="258"/>
            <p14:sldId id="259"/>
            <p14:sldId id="257"/>
            <p14:sldId id="260"/>
            <p14:sldId id="262"/>
            <p14:sldId id="263"/>
            <p14:sldId id="264"/>
            <p14:sldId id="265"/>
            <p14:sldId id="1632"/>
            <p14:sldId id="1652"/>
            <p14:sldId id="1647"/>
            <p14:sldId id="1662"/>
            <p14:sldId id="1634"/>
            <p14:sldId id="1635"/>
            <p14:sldId id="1636"/>
            <p14:sldId id="1637"/>
            <p14:sldId id="1638"/>
            <p14:sldId id="1663"/>
            <p14:sldId id="1657"/>
            <p14:sldId id="1654"/>
            <p14:sldId id="1656"/>
            <p14:sldId id="1655"/>
            <p14:sldId id="266"/>
            <p14:sldId id="1658"/>
            <p14:sldId id="1664"/>
            <p14:sldId id="1665"/>
            <p14:sldId id="15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107C10"/>
    <a:srgbClr val="FF8C00"/>
    <a:srgbClr val="FFC073"/>
    <a:srgbClr val="FFCB40"/>
    <a:srgbClr val="292929"/>
    <a:srgbClr val="FFFFFF"/>
    <a:srgbClr val="BAD80A"/>
    <a:srgbClr val="A80000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7A1819-AA4C-4AA5-A28A-8B128809A29E}" v="5" dt="2018-07-04T06:13:52.4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9" autoAdjust="0"/>
    <p:restoredTop sz="92597" autoAdjust="0"/>
  </p:normalViewPr>
  <p:slideViewPr>
    <p:cSldViewPr>
      <p:cViewPr varScale="1">
        <p:scale>
          <a:sx n="103" d="100"/>
          <a:sy n="103" d="100"/>
        </p:scale>
        <p:origin x="102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2007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microsoft.com/office/2015/10/relationships/revisionInfo" Target="revisionInfo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7/3/2018 10:57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23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17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7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37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5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22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8712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82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60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9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37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794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239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858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57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338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88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988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771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992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810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15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46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034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671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606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796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91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190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560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899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94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95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972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05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99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324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952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125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1838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8559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669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0411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5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82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7/3/2018 10:56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723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9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42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7/3/2018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0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8"/>
            <a:ext cx="9144000" cy="683264"/>
          </a:xfr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4"/>
            <a:ext cx="3288505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64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9360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05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41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84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87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56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58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21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5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6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7910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95778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7897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1921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98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501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77741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3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621824" y="280105"/>
            <a:ext cx="11192828" cy="1165754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21824" y="1632056"/>
            <a:ext cx="11192828" cy="7386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637833" y="6459210"/>
            <a:ext cx="746269" cy="53514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237360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436475" cy="619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344" y="2771905"/>
            <a:ext cx="11795219" cy="2176074"/>
          </a:xfrm>
        </p:spPr>
        <p:txBody>
          <a:bodyPr anchor="b">
            <a:normAutofit/>
          </a:bodyPr>
          <a:lstStyle>
            <a:lvl1pPr marL="0" indent="0">
              <a:buNone/>
              <a:defRPr sz="489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2042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0343" y="6485614"/>
            <a:ext cx="2901844" cy="373041"/>
          </a:xfrm>
          <a:prstGeom prst="rect">
            <a:avLst/>
          </a:prstGeom>
        </p:spPr>
        <p:txBody>
          <a:bodyPr anchor="ctr"/>
          <a:lstStyle>
            <a:lvl1pPr>
              <a:defRPr sz="1224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1332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 Title and Content - Whi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310913" y="6484576"/>
            <a:ext cx="2940145" cy="372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" sz="136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‹#›</a:t>
            </a:fld>
            <a:endParaRPr lang="en" sz="136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0912" y="372393"/>
            <a:ext cx="11814651" cy="652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3636C"/>
              </a:buClr>
              <a:buFont typeface="Arial"/>
              <a:buNone/>
              <a:defRPr sz="4352" b="0" i="0" u="none" strike="noStrike" cap="none">
                <a:solidFill>
                  <a:srgbClr val="5363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448"/>
            </a:lvl2pPr>
            <a:lvl3pPr lvl="2" indent="0">
              <a:spcBef>
                <a:spcPts val="0"/>
              </a:spcBef>
              <a:buNone/>
              <a:defRPr sz="2448"/>
            </a:lvl3pPr>
            <a:lvl4pPr lvl="3" indent="0">
              <a:spcBef>
                <a:spcPts val="0"/>
              </a:spcBef>
              <a:buNone/>
              <a:defRPr sz="2448"/>
            </a:lvl4pPr>
            <a:lvl5pPr lvl="4" indent="0">
              <a:spcBef>
                <a:spcPts val="0"/>
              </a:spcBef>
              <a:buNone/>
              <a:defRPr sz="2448"/>
            </a:lvl5pPr>
            <a:lvl6pPr lvl="5" indent="0">
              <a:spcBef>
                <a:spcPts val="0"/>
              </a:spcBef>
              <a:buNone/>
              <a:defRPr sz="2448"/>
            </a:lvl6pPr>
            <a:lvl7pPr lvl="6" indent="0">
              <a:spcBef>
                <a:spcPts val="0"/>
              </a:spcBef>
              <a:buNone/>
              <a:defRPr sz="2448"/>
            </a:lvl7pPr>
            <a:lvl8pPr lvl="7" indent="0">
              <a:spcBef>
                <a:spcPts val="0"/>
              </a:spcBef>
              <a:buNone/>
              <a:defRPr sz="2448"/>
            </a:lvl8pPr>
            <a:lvl9pPr lvl="8" indent="0">
              <a:spcBef>
                <a:spcPts val="0"/>
              </a:spcBef>
              <a:buNone/>
              <a:defRPr sz="2448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0912" y="1861969"/>
            <a:ext cx="11814651" cy="561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155" marR="0" lvl="0" indent="-60448" algn="l" rtl="0">
              <a:lnSpc>
                <a:spcPct val="90000"/>
              </a:lnSpc>
              <a:spcBef>
                <a:spcPts val="1020"/>
              </a:spcBef>
              <a:buClr>
                <a:schemeClr val="accent1"/>
              </a:buClr>
              <a:buSzPct val="100000"/>
              <a:buFont typeface="Arial"/>
              <a:buChar char="•"/>
              <a:defRPr sz="272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99465" marR="0" lvl="1" indent="-77718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100000"/>
              <a:buFont typeface="Arial"/>
              <a:buChar char="−"/>
              <a:defRPr sz="244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65774" marR="0" lvl="2" indent="-103624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100000"/>
              <a:buFont typeface="Arial"/>
              <a:buChar char="•"/>
              <a:defRPr sz="204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32084" marR="0" lvl="3" indent="-116577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96428"/>
              <a:buFont typeface="Arial"/>
              <a:buChar char="−"/>
              <a:defRPr sz="183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98394" marR="0" lvl="4" indent="-116577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96428"/>
              <a:buFont typeface="Noto Sans Symbols"/>
              <a:buChar char="➢"/>
              <a:defRPr sz="183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4703" marR="0" lvl="5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31013" marR="0" lvl="6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97323" marR="0" lvl="7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63633" marR="0" lvl="8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310912" y="1042702"/>
            <a:ext cx="11814651" cy="5801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20"/>
              </a:spcBef>
              <a:buClr>
                <a:schemeClr val="dk2"/>
              </a:buClr>
              <a:buFont typeface="Arial"/>
              <a:buNone/>
              <a:defRPr sz="285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99465" marR="0" lvl="1" indent="-77718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100000"/>
              <a:buFont typeface="Arial"/>
              <a:buChar char="•"/>
              <a:defRPr sz="24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65774" marR="0" lvl="2" indent="-103624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10000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32084" marR="0" lvl="3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98394" marR="0" lvl="4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4703" marR="0" lvl="5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31013" marR="0" lvl="6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97323" marR="0" lvl="7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63633" marR="0" lvl="8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34147" y="6515339"/>
            <a:ext cx="1191417" cy="310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9916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204" cy="372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631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2619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8929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5239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31549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7858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4168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30478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ftr" idx="11"/>
          </p:nvPr>
        </p:nvSpPr>
        <p:spPr>
          <a:xfrm>
            <a:off x="4119583" y="6482888"/>
            <a:ext cx="4197309" cy="372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631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2619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8929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5239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31549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7858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4168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30478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783261" y="6482888"/>
            <a:ext cx="2798204" cy="372391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" sz="1224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</a:pPr>
              <a:t>‹#›</a:t>
            </a:fld>
            <a:endParaRPr lang="en" sz="1224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57012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- Whit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310913" y="6484576"/>
            <a:ext cx="2940145" cy="372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" sz="136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‹#›</a:t>
            </a:fld>
            <a:endParaRPr lang="en" sz="136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34147" y="6515339"/>
            <a:ext cx="1191417" cy="31086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0912" y="372393"/>
            <a:ext cx="11814651" cy="652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3636C"/>
              </a:buClr>
              <a:buFont typeface="Arial"/>
              <a:buNone/>
              <a:defRPr sz="4352" b="0" i="0" u="none" strike="noStrike" cap="none">
                <a:solidFill>
                  <a:srgbClr val="5363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448"/>
            </a:lvl2pPr>
            <a:lvl3pPr lvl="2" indent="0">
              <a:spcBef>
                <a:spcPts val="0"/>
              </a:spcBef>
              <a:buNone/>
              <a:defRPr sz="2448"/>
            </a:lvl3pPr>
            <a:lvl4pPr lvl="3" indent="0">
              <a:spcBef>
                <a:spcPts val="0"/>
              </a:spcBef>
              <a:buNone/>
              <a:defRPr sz="2448"/>
            </a:lvl4pPr>
            <a:lvl5pPr lvl="4" indent="0">
              <a:spcBef>
                <a:spcPts val="0"/>
              </a:spcBef>
              <a:buNone/>
              <a:defRPr sz="2448"/>
            </a:lvl5pPr>
            <a:lvl6pPr lvl="5" indent="0">
              <a:spcBef>
                <a:spcPts val="0"/>
              </a:spcBef>
              <a:buNone/>
              <a:defRPr sz="2448"/>
            </a:lvl6pPr>
            <a:lvl7pPr lvl="6" indent="0">
              <a:spcBef>
                <a:spcPts val="0"/>
              </a:spcBef>
              <a:buNone/>
              <a:defRPr sz="2448"/>
            </a:lvl7pPr>
            <a:lvl8pPr lvl="7" indent="0">
              <a:spcBef>
                <a:spcPts val="0"/>
              </a:spcBef>
              <a:buNone/>
              <a:defRPr sz="2448"/>
            </a:lvl8pPr>
            <a:lvl9pPr lvl="8" indent="0">
              <a:spcBef>
                <a:spcPts val="0"/>
              </a:spcBef>
              <a:buNone/>
              <a:defRPr sz="244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15122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795245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206437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751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78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2268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14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80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63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0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86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73361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6074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440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8165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216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58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6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12860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0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7200" cy="2294898"/>
          </a:xfrm>
        </p:spPr>
        <p:txBody>
          <a:bodyPr>
            <a:spAutoFit/>
          </a:bodyPr>
          <a:lstStyle>
            <a:lvl1pPr marL="0" indent="0">
              <a:buClr>
                <a:schemeClr val="bg1"/>
              </a:buClr>
              <a:buFontTx/>
              <a:buNone/>
              <a:defRPr>
                <a:solidFill>
                  <a:srgbClr val="0072C6"/>
                </a:solidFill>
              </a:defRPr>
            </a:lvl1pPr>
            <a:lvl2pPr marL="583554" indent="-241033">
              <a:buClr>
                <a:schemeClr val="bg1"/>
              </a:buClr>
              <a:buFont typeface="Symbol" panose="05050102010706020507" pitchFamily="18" charset="2"/>
              <a:buChar char="-"/>
              <a:defRPr/>
            </a:lvl2pPr>
            <a:lvl3pPr marL="799216" indent="-228347">
              <a:buClr>
                <a:schemeClr val="bg1"/>
              </a:buClr>
              <a:buFont typeface="Segoe UI" panose="020B0502040204020203" pitchFamily="34" charset="0"/>
              <a:buChar char="&gt;"/>
              <a:defRPr sz="2397"/>
            </a:lvl3pPr>
            <a:lvl4pPr marL="1027562" indent="-228347">
              <a:buClr>
                <a:schemeClr val="bg1"/>
              </a:buClr>
              <a:buFont typeface="Segoe UI" panose="020B0502040204020203" pitchFamily="34" charset="0"/>
              <a:buChar char="-"/>
              <a:defRPr sz="1998"/>
            </a:lvl4pPr>
            <a:lvl5pPr marL="1255909" indent="-228347">
              <a:buClr>
                <a:schemeClr val="bg1"/>
              </a:buClr>
              <a:buFont typeface="Arial" panose="020B0604020202020204" pitchFamily="34" charset="0"/>
              <a:buChar char="•"/>
              <a:defRPr sz="199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4380289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 or 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6064" y="2900034"/>
            <a:ext cx="10056812" cy="110001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Demo or video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1938" y="3944683"/>
            <a:ext cx="10058401" cy="118320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6712" y="6026927"/>
            <a:ext cx="2511677" cy="5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9912"/>
      </p:ext>
    </p:extLst>
  </p:cSld>
  <p:clrMapOvr>
    <a:masterClrMapping/>
  </p:clrMapOvr>
  <p:transition spd="slow">
    <p:push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209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209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09C1-8641-440A-A803-6428070983A1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1324-61F6-4F6C-ABD0-5736B5380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1517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CEB7-0FE6-4BBC-911E-990262339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71B4E-53F1-4342-B95A-40DB4A326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2882-E7EB-42FB-A004-9D748ADF2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3422C-A6D2-42AD-B574-F6F003B2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172BE-C810-4D25-A5F1-2D3F07EB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5588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634F-0205-4527-BF9C-70765685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BC19-DFBA-42CB-8819-B6202BED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E414-F3EB-4966-A734-33DC1756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8A464-A9A3-4F12-8903-111E39A8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1C1B0-39F3-4DCD-98AF-4E3E45F5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149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86B1-A3EC-4CAB-8EDD-F9450A19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AE67B-55CE-4956-9CD1-F806141DE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3B4AA-5439-48DE-ADC8-C75BFA5C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53EE3-F0BC-4E45-8309-0A5CA751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3701A-982A-4162-A697-DEB24F81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524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862A-32C9-4823-8862-CDD645CA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86C5E-1FC8-4034-BD49-DEF152718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7776D-0D10-46CF-8B76-29B4978CA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F1521-CA31-4B72-8A20-98956E4A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9F42D-9438-4E9F-A570-05C22D45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4DDDB-B352-4874-A21C-4AACD331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7530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4ACD8-EC7D-4A8D-9BC9-69E479B3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B54B2-7105-4811-AFE4-A024DEAE5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E622A-881B-4DCA-ABF7-D7CCE9DC0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42B75-1CFD-4A6B-954B-3B5EEFF06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4852F-DF62-4B22-9430-5F53DFB3B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CF9A-E7CC-4CF5-9E83-2F53D8C6D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901A9-B7DD-4146-970E-0B37B5D2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117AB-2606-491D-81FE-AAE7D048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1675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CC07-9ECE-40DF-8CA7-9415EB2E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04236-F6A1-46D2-B441-09FE7770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F4474-94AE-4F13-B59D-B1E11B42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0142B-66E4-4963-9BDD-093D1CE5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2018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30C3F-A577-4FF5-A999-2BECCDAD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1812B-A6FC-4269-8402-64E8499D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8BC3-1CC1-45C6-8D08-577C6987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8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1959-5AD5-4B88-8BE0-78A2887D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1AD16-DC29-4CF4-BD75-1C1DCAC33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19283-12F9-4D03-939F-FAB443641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0D7CC-498F-49DB-9D47-3B4A54EDD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F3E5A-E99B-4099-BB28-DCEFF5E3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016CD-94ED-40C5-B569-B23E6494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6119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8325-C97A-44B9-AE22-A84A4685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A82F3-742C-4992-8FAC-2793CAED5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FC578-EDCE-4AC5-8A45-B93E6EF8D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E7979-0E51-4205-AC09-F742A94C6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F877C-695D-4E25-872A-1E035C3D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6509A-84BB-4AE5-9974-A24C713C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4229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7253-C86F-4B67-8D35-CC8C5F9F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D9989-1A26-49AD-9A37-FB59DAA30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4A308-3E39-4A56-83F4-40D3F035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6471-E475-4B89-B78F-637CD74B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4945C-408D-4F6D-A5B5-ED18FF8C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5901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968171-01C9-4F0C-89BD-EF3C8933C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1A3F5-1549-4E26-9A16-105FA9A65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B3B7C-2BF2-44FF-A726-85FEBD2EB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574D-581A-4217-8078-C9B202BD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A961A-BD04-4872-AB65-B2943CBB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2735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445968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8117487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8787" cy="1881329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6092379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84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2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72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5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39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731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lue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2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Two Column Blue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436475" cy="121284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8750">
                      <a:schemeClr val="bg1"/>
                    </a:gs>
                    <a:gs pos="6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2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87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028409"/>
            <a:ext cx="11887200" cy="572464"/>
          </a:xfrm>
        </p:spPr>
        <p:txBody>
          <a:bodyPr/>
          <a:lstStyle>
            <a:lvl1pPr marL="0" indent="0">
              <a:buFontTx/>
              <a:buNone/>
              <a:defRPr sz="2800" baseline="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58874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61382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03550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5796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1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983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180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4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9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C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" y="0"/>
            <a:ext cx="12434888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479775"/>
            <a:ext cx="1646238" cy="35264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0469259" y="296863"/>
            <a:ext cx="169257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AzureCon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17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1292662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4000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668463"/>
            <a:ext cx="5943598" cy="572464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13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1292662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4000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668463"/>
            <a:ext cx="5943598" cy="572464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4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60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451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 with ar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34888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60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54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155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3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een Bullet text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804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8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8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028409"/>
            <a:ext cx="11887200" cy="572464"/>
          </a:xfrm>
        </p:spPr>
        <p:txBody>
          <a:bodyPr/>
          <a:lstStyle>
            <a:lvl1pPr marL="0" indent="0">
              <a:buFontTx/>
              <a:buNone/>
              <a:defRPr sz="2800" baseline="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7134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dark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028409"/>
            <a:ext cx="11887200" cy="572464"/>
          </a:xfrm>
        </p:spPr>
        <p:txBody>
          <a:bodyPr/>
          <a:lstStyle>
            <a:lvl1pPr marL="0" indent="0">
              <a:buFontTx/>
              <a:buNone/>
              <a:defRPr sz="2800" baseline="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5650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590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178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368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27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76250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1768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48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4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47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18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7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Blue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320319"/>
            <a:ext cx="11889564" cy="917575"/>
          </a:xfrm>
        </p:spPr>
        <p:txBody>
          <a:bodyPr/>
          <a:lstStyle>
            <a:lvl1pPr>
              <a:defRPr baseline="0">
                <a:gradFill>
                  <a:gsLst>
                    <a:gs pos="22500">
                      <a:schemeClr val="bg2"/>
                    </a:gs>
                    <a:gs pos="48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313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54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249" r:id="rId11"/>
    <p:sldLayoutId id="2147484301" r:id="rId12"/>
    <p:sldLayoutId id="2147484251" r:id="rId13"/>
    <p:sldLayoutId id="2147484252" r:id="rId14"/>
    <p:sldLayoutId id="2147484257" r:id="rId15"/>
    <p:sldLayoutId id="2147484258" r:id="rId16"/>
    <p:sldLayoutId id="2147484260" r:id="rId17"/>
    <p:sldLayoutId id="2147484299" r:id="rId18"/>
    <p:sldLayoutId id="214748426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-111928" y="6469062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3" r:id="rId8"/>
    <p:sldLayoutId id="2147484334" r:id="rId9"/>
    <p:sldLayoutId id="2147484335" r:id="rId10"/>
    <p:sldLayoutId id="2147484336" r:id="rId11"/>
    <p:sldLayoutId id="2147484324" r:id="rId12"/>
    <p:sldLayoutId id="2147484325" r:id="rId13"/>
    <p:sldLayoutId id="2147484326" r:id="rId14"/>
    <p:sldLayoutId id="2147484327" r:id="rId15"/>
    <p:sldLayoutId id="2147484328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4" r:id="rId11"/>
    <p:sldLayoutId id="2147484355" r:id="rId12"/>
    <p:sldLayoutId id="2147484356" r:id="rId13"/>
    <p:sldLayoutId id="2147484357" r:id="rId14"/>
    <p:sldLayoutId id="2147484359" r:id="rId15"/>
    <p:sldLayoutId id="2147484360" r:id="rId16"/>
    <p:sldLayoutId id="2147484361" r:id="rId17"/>
    <p:sldLayoutId id="2147484362" r:id="rId18"/>
    <p:sldLayoutId id="214748436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5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6" r:id="rId1"/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  <p:sldLayoutId id="2147484387" r:id="rId12"/>
    <p:sldLayoutId id="2147484388" r:id="rId13"/>
    <p:sldLayoutId id="2147484389" r:id="rId14"/>
    <p:sldLayoutId id="2147484390" r:id="rId15"/>
    <p:sldLayoutId id="2147484391" r:id="rId16"/>
    <p:sldLayoutId id="2147484392" r:id="rId17"/>
    <p:sldLayoutId id="2147484393" r:id="rId18"/>
    <p:sldLayoutId id="2147484394" r:id="rId19"/>
    <p:sldLayoutId id="214748439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5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7" r:id="rId1"/>
    <p:sldLayoutId id="2147484404" r:id="rId2"/>
    <p:sldLayoutId id="2147484405" r:id="rId3"/>
    <p:sldLayoutId id="2147484406" r:id="rId4"/>
    <p:sldLayoutId id="2147484407" r:id="rId5"/>
    <p:sldLayoutId id="2147484408" r:id="rId6"/>
    <p:sldLayoutId id="2147484409" r:id="rId7"/>
    <p:sldLayoutId id="2147484410" r:id="rId8"/>
    <p:sldLayoutId id="2147484411" r:id="rId9"/>
    <p:sldLayoutId id="2147484412" r:id="rId10"/>
    <p:sldLayoutId id="2147484413" r:id="rId11"/>
    <p:sldLayoutId id="2147484414" r:id="rId12"/>
    <p:sldLayoutId id="2147484415" r:id="rId13"/>
    <p:sldLayoutId id="2147484416" r:id="rId14"/>
    <p:sldLayoutId id="2147484417" r:id="rId15"/>
    <p:sldLayoutId id="2147484418" r:id="rId16"/>
    <p:sldLayoutId id="2147484419" r:id="rId17"/>
    <p:sldLayoutId id="2147484421" r:id="rId18"/>
    <p:sldLayoutId id="2147484422" r:id="rId19"/>
    <p:sldLayoutId id="2147484423" r:id="rId20"/>
    <p:sldLayoutId id="2147484424" r:id="rId21"/>
    <p:sldLayoutId id="2147484425" r:id="rId22"/>
    <p:sldLayoutId id="2147484426" r:id="rId23"/>
    <p:sldLayoutId id="2147484427" r:id="rId24"/>
    <p:sldLayoutId id="2147484428" r:id="rId25"/>
    <p:sldLayoutId id="2147484429" r:id="rId26"/>
    <p:sldLayoutId id="2147484430" r:id="rId27"/>
    <p:sldLayoutId id="2147484431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74638" y="6689365"/>
            <a:ext cx="3937000" cy="1371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32742" rtl="0" eaLnBrk="1" latinLnBrk="0" hangingPunct="1">
              <a:defRPr lang="en-US" sz="900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595101" y="6689365"/>
            <a:ext cx="566737" cy="1371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900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4" r:id="rId1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2" baseline="0" dirty="0" smtClean="0">
          <a:ln w="3175">
            <a:noFill/>
          </a:ln>
          <a:solidFill>
            <a:schemeClr val="bg1">
              <a:lumMod val="50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  <p15:guide id="23" pos="173">
          <p15:clr>
            <a:srgbClr val="5ACBF0"/>
          </p15:clr>
        </p15:guide>
        <p15:guide id="24">
          <p15:clr>
            <a:srgbClr val="F26B43"/>
          </p15:clr>
        </p15:guide>
        <p15:guide id="25" pos="7834">
          <p15:clr>
            <a:srgbClr val="F26B43"/>
          </p15:clr>
        </p15:guide>
        <p15:guide id="26" orient="horz" pos="4406">
          <p15:clr>
            <a:srgbClr val="F26B43"/>
          </p15:clr>
        </p15:guide>
        <p15:guide id="27" orient="horz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99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7" r:id="rId11"/>
    <p:sldLayoutId id="2147484528" r:id="rId12"/>
    <p:sldLayoutId id="2147484529" r:id="rId13"/>
    <p:sldLayoutId id="2147484530" r:id="rId14"/>
    <p:sldLayoutId id="2147484532" r:id="rId15"/>
    <p:sldLayoutId id="2147484533" r:id="rId16"/>
    <p:sldLayoutId id="2147484534" r:id="rId17"/>
    <p:sldLayoutId id="2147484535" r:id="rId18"/>
    <p:sldLayoutId id="2147484536" r:id="rId19"/>
    <p:sldLayoutId id="2147484537" r:id="rId20"/>
    <p:sldLayoutId id="2147484538" r:id="rId21"/>
    <p:sldLayoutId id="2147484539" r:id="rId22"/>
    <p:sldLayoutId id="2147484541" r:id="rId23"/>
    <p:sldLayoutId id="2147484542" r:id="rId24"/>
    <p:sldLayoutId id="214748454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9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  <p:sldLayoutId id="2147484595" r:id="rId12"/>
    <p:sldLayoutId id="2147484596" r:id="rId13"/>
    <p:sldLayoutId id="2147484597" r:id="rId14"/>
    <p:sldLayoutId id="2147484598" r:id="rId15"/>
    <p:sldLayoutId id="2147484599" r:id="rId16"/>
    <p:sldLayoutId id="2147484601" r:id="rId17"/>
    <p:sldLayoutId id="2147484602" r:id="rId18"/>
    <p:sldLayoutId id="2147484603" r:id="rId19"/>
    <p:sldLayoutId id="2147484604" r:id="rId20"/>
    <p:sldLayoutId id="2147484605" r:id="rId21"/>
    <p:sldLayoutId id="2147484606" r:id="rId22"/>
    <p:sldLayoutId id="2147484607" r:id="rId23"/>
    <p:sldLayoutId id="2147484609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AAA821-8533-4D79-921A-89705B4B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717BB-5DED-4F2C-8445-CC24CDD13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5EA67-71ED-4DA6-BC6F-F2FF87397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60B2E-960E-4334-B2AC-30B91CD3EBFC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957E-76D1-4610-9E89-F9B902346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24D8A-CDE7-4BB9-A659-23E92927C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45" r:id="rId12"/>
    <p:sldLayoutId id="2147484646" r:id="rId13"/>
    <p:sldLayoutId id="2147484647" r:id="rId14"/>
    <p:sldLayoutId id="2147484648" r:id="rId15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azure.com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4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www.docker.com/community-edition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docs.microsoft.com/en-us/cli/azure/install-azure-cli?view=azure-cli-latest" TargetMode="External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openhack/minecraft-server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openhack/minecraft-serve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azure.microsoft.com/en-us/services/container-instances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6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6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openhack/minecraft-server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4.xml"/><Relationship Id="rId5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azure-files-dynamic-pv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4.xml"/><Relationship Id="rId5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982662"/>
            <a:ext cx="12268199" cy="3581400"/>
          </a:xfrm>
        </p:spPr>
        <p:txBody>
          <a:bodyPr/>
          <a:lstStyle/>
          <a:p>
            <a:r>
              <a:rPr lang="en-US" sz="4800" dirty="0"/>
              <a:t>Kubernetes workshop  </a:t>
            </a:r>
            <a:br>
              <a:rPr lang="en-US" sz="4800" dirty="0"/>
            </a:br>
            <a:r>
              <a:rPr lang="en-US" sz="4800" dirty="0"/>
              <a:t>@ CEE Technology Strategy Academy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5961" y="2506662"/>
            <a:ext cx="9036476" cy="1828007"/>
          </a:xfrm>
        </p:spPr>
        <p:txBody>
          <a:bodyPr/>
          <a:lstStyle/>
          <a:p>
            <a:r>
              <a:rPr lang="en-US" dirty="0"/>
              <a:t>Viktor Tsykunov</a:t>
            </a:r>
          </a:p>
          <a:p>
            <a:endParaRPr lang="en-US" sz="2400" dirty="0"/>
          </a:p>
          <a:p>
            <a:r>
              <a:rPr lang="en-US" sz="2400" dirty="0"/>
              <a:t>Principal Software Engineering Lead </a:t>
            </a:r>
          </a:p>
          <a:p>
            <a:r>
              <a:rPr lang="en-US" sz="2400" dirty="0"/>
              <a:t>Commercial Software Engineering </a:t>
            </a:r>
          </a:p>
          <a:p>
            <a:endParaRPr lang="en-US" sz="2400" dirty="0"/>
          </a:p>
          <a:p>
            <a:r>
              <a:rPr lang="en-US" dirty="0"/>
              <a:t>vtsykun@microsoft.com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Optimized Scaling and resilience 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246437" y="264466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438794" y="266715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975650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879557" y="266715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355346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21421" y="2667154"/>
            <a:ext cx="1143000" cy="7395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21421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777072" y="266715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777072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4092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80979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718086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2464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91960" y="355543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422664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739639" y="447877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067731" y="35734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063475" y="446016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352731" y="2531993"/>
            <a:ext cx="2626001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611002" y="2551268"/>
            <a:ext cx="2674036" cy="277479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149943" y="2531992"/>
            <a:ext cx="1361498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246437" y="1605568"/>
            <a:ext cx="5633120" cy="5517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0297514" y="2531992"/>
            <a:ext cx="1360240" cy="192816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8795795" y="2551268"/>
            <a:ext cx="1335331" cy="19088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367347" y="2598983"/>
            <a:ext cx="1285893" cy="89833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252479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7118650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5669780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Independent deployment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246437" y="264466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438794" y="266715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975650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879557" y="266715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355346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21421" y="2667154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21421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777072" y="266715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777072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4092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80979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718086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2464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91960" y="355543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739639" y="447877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067731" y="35734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063475" y="446016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352731" y="2531993"/>
            <a:ext cx="2626001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611002" y="2551268"/>
            <a:ext cx="2674036" cy="277479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149943" y="2531992"/>
            <a:ext cx="1361498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0297514" y="2531992"/>
            <a:ext cx="1360240" cy="192816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8795795" y="2551268"/>
            <a:ext cx="1335331" cy="19088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367347" y="2598983"/>
            <a:ext cx="1285893" cy="898335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422664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246437" y="1605568"/>
            <a:ext cx="5633120" cy="5517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252479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7118650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7434116" y="2667151"/>
            <a:ext cx="1143000" cy="76200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New Shipping</a:t>
            </a:r>
          </a:p>
        </p:txBody>
      </p:sp>
    </p:spTree>
    <p:extLst>
      <p:ext uri="{BB962C8B-B14F-4D97-AF65-F5344CB8AC3E}">
        <p14:creationId xmlns:p14="http://schemas.microsoft.com/office/powerpoint/2010/main" val="152953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Distributed development </a:t>
            </a:r>
            <a:br>
              <a:rPr lang="en-US" sz="4800" dirty="0">
                <a:solidFill>
                  <a:schemeClr val="tx1"/>
                </a:solidFill>
              </a:rPr>
            </a:b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560637" y="229855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675437" y="2278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49274" y="229855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866437" y="229061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541837" y="229855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85237" y="2278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0" name="Cylinder 9"/>
          <p:cNvSpPr/>
          <p:nvPr/>
        </p:nvSpPr>
        <p:spPr bwMode="auto">
          <a:xfrm>
            <a:off x="579437" y="3954463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48" name="Cylinder 47"/>
          <p:cNvSpPr/>
          <p:nvPr/>
        </p:nvSpPr>
        <p:spPr bwMode="auto">
          <a:xfrm>
            <a:off x="2560637" y="3954463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49" name="Cylinder 48"/>
          <p:cNvSpPr/>
          <p:nvPr/>
        </p:nvSpPr>
        <p:spPr bwMode="auto">
          <a:xfrm>
            <a:off x="4579936" y="3954463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50" name="Cylinder 49"/>
          <p:cNvSpPr/>
          <p:nvPr/>
        </p:nvSpPr>
        <p:spPr bwMode="auto">
          <a:xfrm>
            <a:off x="6751637" y="3954462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51" name="Cylinder 50"/>
          <p:cNvSpPr/>
          <p:nvPr/>
        </p:nvSpPr>
        <p:spPr bwMode="auto">
          <a:xfrm>
            <a:off x="8961437" y="3954462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52" name="Cylinder 51"/>
          <p:cNvSpPr/>
          <p:nvPr/>
        </p:nvSpPr>
        <p:spPr bwMode="auto">
          <a:xfrm>
            <a:off x="10942637" y="3965575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cxnSp>
        <p:nvCxnSpPr>
          <p:cNvPr id="24" name="Straight Arrow Connector 23"/>
          <p:cNvCxnSpPr>
            <a:stCxn id="9" idx="2"/>
            <a:endCxn id="10" idx="1"/>
          </p:cNvCxnSpPr>
          <p:nvPr/>
        </p:nvCxnSpPr>
        <p:spPr>
          <a:xfrm flipH="1">
            <a:off x="1112837" y="3060551"/>
            <a:ext cx="7937" cy="8939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104907" y="3052613"/>
            <a:ext cx="7937" cy="8939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5" idx="2"/>
          </p:cNvCxnSpPr>
          <p:nvPr/>
        </p:nvCxnSpPr>
        <p:spPr>
          <a:xfrm>
            <a:off x="5113337" y="3060551"/>
            <a:ext cx="9006" cy="8843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" idx="2"/>
          </p:cNvCxnSpPr>
          <p:nvPr/>
        </p:nvCxnSpPr>
        <p:spPr>
          <a:xfrm>
            <a:off x="7246937" y="3040063"/>
            <a:ext cx="0" cy="9175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452587" y="3036888"/>
            <a:ext cx="0" cy="9175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476037" y="3040062"/>
            <a:ext cx="0" cy="9175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4429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" y="2735262"/>
            <a:ext cx="123444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Operational challenges </a:t>
            </a:r>
          </a:p>
        </p:txBody>
      </p:sp>
    </p:spTree>
    <p:extLst>
      <p:ext uri="{BB962C8B-B14F-4D97-AF65-F5344CB8AC3E}">
        <p14:creationId xmlns:p14="http://schemas.microsoft.com/office/powerpoint/2010/main" val="64904639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Monolith deployment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341118" y="1831474"/>
            <a:ext cx="2942664" cy="3183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20162" y="296644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12789" y="3986606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981418" y="297447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0162" y="400600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07133" y="193614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006275" y="193490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682675" y="1848504"/>
            <a:ext cx="3036596" cy="31669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897820" y="298347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390447" y="4003636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359076" y="299150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897820" y="402303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884791" y="195317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383933" y="195193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8103578" y="1881923"/>
            <a:ext cx="2968493" cy="3183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240189" y="296644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9732816" y="3986606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9701445" y="297447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8240189" y="400600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8227160" y="193614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9726302" y="193490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1319364" y="5790789"/>
            <a:ext cx="976826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Hypervisor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341118" y="6255702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Physical machine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319364" y="5318768"/>
            <a:ext cx="317170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923332" y="5293239"/>
            <a:ext cx="317170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606475" y="5325876"/>
            <a:ext cx="317170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5756" y="1362443"/>
            <a:ext cx="20574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instance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52356" y="1333441"/>
            <a:ext cx="20574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instance 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75670" y="1324445"/>
            <a:ext cx="20574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instance 3</a:t>
            </a:r>
          </a:p>
        </p:txBody>
      </p:sp>
    </p:spTree>
    <p:extLst>
      <p:ext uri="{BB962C8B-B14F-4D97-AF65-F5344CB8AC3E}">
        <p14:creationId xmlns:p14="http://schemas.microsoft.com/office/powerpoint/2010/main" val="13436210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Monolith deployment artifacts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313237" y="2851155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605927" y="2865539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279395" y="2240089"/>
            <a:ext cx="2617284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313237" y="3690020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588465" y="3621189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70996" y="2881317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63686" y="2895701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32297" y="2217070"/>
            <a:ext cx="2617284" cy="5032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70996" y="3720182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146224" y="3651351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758652" y="2867029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9051342" y="2881413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7715754" y="2239393"/>
            <a:ext cx="2617284" cy="473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58652" y="3705894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9033880" y="3637063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669607" y="2049463"/>
            <a:ext cx="2942664" cy="25146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071591" y="2049462"/>
            <a:ext cx="2942664" cy="251460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562548" y="2049462"/>
            <a:ext cx="2942664" cy="251460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09578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55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Microservice on virtual machines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08133" y="5040943"/>
            <a:ext cx="11096504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Hypervisor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11892" y="5478656"/>
            <a:ext cx="1109274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Physical machine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219199" y="4568922"/>
            <a:ext cx="2463213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8656637" y="4549016"/>
            <a:ext cx="2463213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779728" y="4576030"/>
            <a:ext cx="2463213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1219199" y="2847996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511889" y="2862380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1142999" y="2274903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1219199" y="3686861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2494427" y="3618030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1112837" y="2169238"/>
            <a:ext cx="2697162" cy="230357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800599" y="2847996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6093289" y="2862380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4724399" y="2274902"/>
            <a:ext cx="2617284" cy="427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800599" y="3686861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6075827" y="3618030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4694237" y="2169238"/>
            <a:ext cx="2697162" cy="230357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8656637" y="2845297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9949327" y="2859681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8580437" y="2272203"/>
            <a:ext cx="2617284" cy="4304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8656637" y="3684162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9931865" y="3615331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8550275" y="2169239"/>
            <a:ext cx="2697162" cy="230087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194252" y="1820862"/>
            <a:ext cx="26352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Catalog service Instance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725181" y="1822737"/>
            <a:ext cx="26352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Catalog service Instance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612165" y="1827606"/>
            <a:ext cx="26352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Catalog service Instance</a:t>
            </a:r>
          </a:p>
        </p:txBody>
      </p:sp>
    </p:spTree>
    <p:extLst>
      <p:ext uri="{BB962C8B-B14F-4D97-AF65-F5344CB8AC3E}">
        <p14:creationId xmlns:p14="http://schemas.microsoft.com/office/powerpoint/2010/main" val="38077332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Containers to the rescue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808037" y="4858422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Host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08037" y="5265102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Physical machine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8037" y="4411609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Container Engine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619422" y="1516063"/>
            <a:ext cx="2929516" cy="26669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327" y="3714497"/>
            <a:ext cx="167640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48698" y="2254402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141388" y="2268786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72498" y="1681309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file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48698" y="3093267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23926" y="3024436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24" name="Rectangle: Rounded Corners 23"/>
          <p:cNvSpPr/>
          <p:nvPr/>
        </p:nvSpPr>
        <p:spPr bwMode="auto">
          <a:xfrm>
            <a:off x="4237037" y="1496242"/>
            <a:ext cx="2929516" cy="26669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92666" y="3694676"/>
            <a:ext cx="167640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466313" y="2234581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5759003" y="2248965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390113" y="1661488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file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466313" y="3073446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5741541" y="3004615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49" name="Rectangle: Rounded Corners 48"/>
          <p:cNvSpPr/>
          <p:nvPr/>
        </p:nvSpPr>
        <p:spPr bwMode="auto">
          <a:xfrm>
            <a:off x="7781662" y="1488293"/>
            <a:ext cx="2929516" cy="26669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85567" y="3686727"/>
            <a:ext cx="167640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8010938" y="2226632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9303628" y="2241016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7934738" y="1653539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file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8010938" y="3065497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9286166" y="2996666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</p:spTree>
    <p:extLst>
      <p:ext uri="{BB962C8B-B14F-4D97-AF65-F5344CB8AC3E}">
        <p14:creationId xmlns:p14="http://schemas.microsoft.com/office/powerpoint/2010/main" val="35504860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Union Filesystem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Central Registry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Easy-to-use tooling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000" y="4052876"/>
            <a:ext cx="4560061" cy="12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41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66710" y="4681804"/>
            <a:ext cx="705422" cy="41218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5866710" y="3685103"/>
            <a:ext cx="705422" cy="41218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5866710" y="2718938"/>
            <a:ext cx="705422" cy="41218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8" name="Straight Arrow Connector 27"/>
          <p:cNvCxnSpPr>
            <a:stCxn id="4" idx="7"/>
            <a:endCxn id="26" idx="1"/>
          </p:cNvCxnSpPr>
          <p:nvPr/>
        </p:nvCxnSpPr>
        <p:spPr>
          <a:xfrm flipV="1">
            <a:off x="4140209" y="2925029"/>
            <a:ext cx="1726501" cy="6703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6"/>
            <a:endCxn id="23" idx="1"/>
          </p:cNvCxnSpPr>
          <p:nvPr/>
        </p:nvCxnSpPr>
        <p:spPr>
          <a:xfrm flipV="1">
            <a:off x="4274120" y="3891194"/>
            <a:ext cx="1592590" cy="27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5"/>
            <a:endCxn id="20" idx="1"/>
          </p:cNvCxnSpPr>
          <p:nvPr/>
        </p:nvCxnSpPr>
        <p:spPr>
          <a:xfrm>
            <a:off x="4140209" y="4241919"/>
            <a:ext cx="1726501" cy="6459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1466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7BEF-8310-4494-9508-1569FAE0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314105"/>
            <a:ext cx="10724938" cy="760978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AF6B-EA18-465A-B360-99A6AFC0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143086"/>
            <a:ext cx="10724938" cy="4437962"/>
          </a:xfrm>
        </p:spPr>
        <p:txBody>
          <a:bodyPr/>
          <a:lstStyle/>
          <a:p>
            <a:r>
              <a:rPr lang="en-US" dirty="0"/>
              <a:t>Activate Azure Trial or Azure Pass: </a:t>
            </a:r>
            <a:r>
              <a:rPr lang="en-US" dirty="0">
                <a:hlinkClick r:id="rId3"/>
              </a:rPr>
              <a:t>https://azure.com</a:t>
            </a:r>
            <a:r>
              <a:rPr lang="en-US" dirty="0"/>
              <a:t> </a:t>
            </a:r>
          </a:p>
          <a:p>
            <a:r>
              <a:rPr lang="en-US" dirty="0"/>
              <a:t>Install Azure CLI: </a:t>
            </a:r>
            <a:r>
              <a:rPr lang="en-US" dirty="0">
                <a:hlinkClick r:id="rId4"/>
              </a:rPr>
              <a:t>https://docs.microsoft.com/en-us/cli/azure/install-azure-cli</a:t>
            </a:r>
            <a:endParaRPr lang="en-US" dirty="0"/>
          </a:p>
          <a:p>
            <a:r>
              <a:rPr lang="en-US" dirty="0"/>
              <a:t>Make sure Docker is running on your PC. If not download and install it from </a:t>
            </a:r>
            <a:r>
              <a:rPr lang="en-US" dirty="0">
                <a:hlinkClick r:id="rId5"/>
              </a:rPr>
              <a:t>https://www.docker.com/community-edition</a:t>
            </a:r>
            <a:r>
              <a:rPr lang="en-US" dirty="0"/>
              <a:t> </a:t>
            </a:r>
          </a:p>
          <a:p>
            <a:r>
              <a:rPr lang="en-US" dirty="0"/>
              <a:t>Have your favorite code editor ready. </a:t>
            </a:r>
          </a:p>
          <a:p>
            <a:pPr lvl="1"/>
            <a:r>
              <a:rPr lang="en-US" dirty="0"/>
              <a:t>For me it’s Visual Studio Code: </a:t>
            </a:r>
            <a:r>
              <a:rPr lang="en-US" dirty="0">
                <a:hlinkClick r:id="rId6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0963B-7053-4D78-9AC6-A26287295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109" y="4746032"/>
            <a:ext cx="3050390" cy="42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F13E6-513E-4C52-880A-6B5C5864F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874" y="5562756"/>
            <a:ext cx="1625579" cy="594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8BECB-F87E-4858-90AD-5F65BE4AA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769" y="4818451"/>
            <a:ext cx="2710378" cy="466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F3AC5-4A06-4883-A9E2-72E1F0F58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4894" y="5577649"/>
            <a:ext cx="2771904" cy="5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82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87375" y="4530431"/>
            <a:ext cx="1064092" cy="714925"/>
            <a:chOff x="5687375" y="3561167"/>
            <a:chExt cx="1064092" cy="714925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87375" y="3533730"/>
            <a:ext cx="1064092" cy="714925"/>
            <a:chOff x="5687375" y="3561167"/>
            <a:chExt cx="1064092" cy="714925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87375" y="2567565"/>
            <a:ext cx="1064092" cy="714925"/>
            <a:chOff x="5687375" y="3561167"/>
            <a:chExt cx="1064092" cy="714925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55134" y="5405013"/>
            <a:ext cx="172357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Containers</a:t>
            </a:r>
          </a:p>
        </p:txBody>
      </p:sp>
      <p:cxnSp>
        <p:nvCxnSpPr>
          <p:cNvPr id="27" name="Straight Arrow Connector 26"/>
          <p:cNvCxnSpPr>
            <a:stCxn id="16" idx="3"/>
            <a:endCxn id="19" idx="1"/>
          </p:cNvCxnSpPr>
          <p:nvPr/>
        </p:nvCxnSpPr>
        <p:spPr>
          <a:xfrm flipV="1">
            <a:off x="4678705" y="4887894"/>
            <a:ext cx="1008670" cy="8310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865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860342" y="4530431"/>
            <a:ext cx="1064092" cy="714925"/>
            <a:chOff x="5687375" y="3561167"/>
            <a:chExt cx="1064092" cy="714925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860342" y="3533730"/>
            <a:ext cx="1064092" cy="714925"/>
            <a:chOff x="5687375" y="3561167"/>
            <a:chExt cx="1064092" cy="71492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60342" y="2567565"/>
            <a:ext cx="1064092" cy="714925"/>
            <a:chOff x="5687375" y="3561167"/>
            <a:chExt cx="1064092" cy="714925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688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8636804" y="2368962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860342" y="4530431"/>
            <a:ext cx="1064092" cy="714925"/>
            <a:chOff x="5687375" y="3561167"/>
            <a:chExt cx="1064092" cy="714925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860342" y="3533730"/>
            <a:ext cx="1064092" cy="714925"/>
            <a:chOff x="5687375" y="3561167"/>
            <a:chExt cx="1064092" cy="71492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60342" y="2567565"/>
            <a:ext cx="1064092" cy="714925"/>
            <a:chOff x="5687375" y="3561167"/>
            <a:chExt cx="1064092" cy="714925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69" y="2287557"/>
            <a:ext cx="584672" cy="7086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042192" y="2567565"/>
            <a:ext cx="233363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Application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4581" y="3461430"/>
            <a:ext cx="233363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Container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7314" y="4355295"/>
            <a:ext cx="272090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Operating System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4581" y="5245356"/>
            <a:ext cx="233363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Server</a:t>
            </a:r>
          </a:p>
        </p:txBody>
      </p:sp>
      <p:cxnSp>
        <p:nvCxnSpPr>
          <p:cNvPr id="23" name="Straight Arrow Connector 22"/>
          <p:cNvCxnSpPr>
            <a:stCxn id="19" idx="3"/>
          </p:cNvCxnSpPr>
          <p:nvPr/>
        </p:nvCxnSpPr>
        <p:spPr>
          <a:xfrm>
            <a:off x="7375828" y="2881497"/>
            <a:ext cx="1663849" cy="122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</p:cNvCxnSpPr>
          <p:nvPr/>
        </p:nvCxnSpPr>
        <p:spPr>
          <a:xfrm>
            <a:off x="7358217" y="3775362"/>
            <a:ext cx="1502125" cy="122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</p:cNvCxnSpPr>
          <p:nvPr/>
        </p:nvCxnSpPr>
        <p:spPr>
          <a:xfrm>
            <a:off x="7358217" y="4669227"/>
            <a:ext cx="1278587" cy="1257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</p:cNvCxnSpPr>
          <p:nvPr/>
        </p:nvCxnSpPr>
        <p:spPr>
          <a:xfrm>
            <a:off x="7358217" y="5559288"/>
            <a:ext cx="80650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8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Sprawl</a:t>
            </a:r>
          </a:p>
        </p:txBody>
      </p:sp>
      <p:sp>
        <p:nvSpPr>
          <p:cNvPr id="34" name="Bevel 33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vel 43"/>
          <p:cNvSpPr/>
          <p:nvPr/>
        </p:nvSpPr>
        <p:spPr bwMode="auto">
          <a:xfrm>
            <a:off x="5013768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Bevel 53"/>
          <p:cNvSpPr/>
          <p:nvPr/>
        </p:nvSpPr>
        <p:spPr bwMode="auto">
          <a:xfrm>
            <a:off x="1857913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2329995" y="2341524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ounded Rectangle 64"/>
          <p:cNvSpPr/>
          <p:nvPr/>
        </p:nvSpPr>
        <p:spPr bwMode="auto">
          <a:xfrm>
            <a:off x="5496120" y="2368962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09388" y="4530431"/>
            <a:ext cx="1064092" cy="714925"/>
            <a:chOff x="5687375" y="3561167"/>
            <a:chExt cx="1064092" cy="714925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709388" y="3533730"/>
            <a:ext cx="1064092" cy="714925"/>
            <a:chOff x="5687375" y="3561167"/>
            <a:chExt cx="1064092" cy="714925"/>
          </a:xfrm>
        </p:grpSpPr>
        <p:sp>
          <p:nvSpPr>
            <p:cNvPr id="49" name="Rounded Rectangle 4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09388" y="2567565"/>
            <a:ext cx="1064092" cy="714925"/>
            <a:chOff x="5687375" y="3561167"/>
            <a:chExt cx="1064092" cy="714925"/>
          </a:xfrm>
        </p:grpSpPr>
        <p:sp>
          <p:nvSpPr>
            <p:cNvPr id="52" name="Rounded Rectangle 5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553533" y="4530431"/>
            <a:ext cx="1064092" cy="714925"/>
            <a:chOff x="5687375" y="3561167"/>
            <a:chExt cx="1064092" cy="714925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553533" y="3533730"/>
            <a:ext cx="1064092" cy="714925"/>
            <a:chOff x="5687375" y="3561167"/>
            <a:chExt cx="1064092" cy="714925"/>
          </a:xfrm>
        </p:grpSpPr>
        <p:sp>
          <p:nvSpPr>
            <p:cNvPr id="59" name="Rounded Rectangle 5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553533" y="2567565"/>
            <a:ext cx="1064092" cy="714925"/>
            <a:chOff x="5687375" y="3561167"/>
            <a:chExt cx="1064092" cy="714925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6" name="Rounded Rectangle 65"/>
          <p:cNvSpPr/>
          <p:nvPr/>
        </p:nvSpPr>
        <p:spPr bwMode="auto">
          <a:xfrm>
            <a:off x="8636804" y="2368961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8860342" y="4530431"/>
            <a:ext cx="1064092" cy="714925"/>
            <a:chOff x="5687375" y="3561167"/>
            <a:chExt cx="1064092" cy="714925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860342" y="3533730"/>
            <a:ext cx="1064092" cy="714925"/>
            <a:chOff x="5687375" y="3561167"/>
            <a:chExt cx="1064092" cy="714925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860342" y="2567565"/>
            <a:ext cx="1064092" cy="714925"/>
            <a:chOff x="5687375" y="3561167"/>
            <a:chExt cx="1064092" cy="714925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69" y="2287557"/>
            <a:ext cx="584672" cy="70869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65" y="2276705"/>
            <a:ext cx="584672" cy="70869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296" y="2248977"/>
            <a:ext cx="741319" cy="74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7795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C866-B9AE-4964-ADA5-8F62A852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#0 – Let’s create our first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030A-7783-4E03-8E4F-64755FE1A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Carte simple web application: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Documentation: </a:t>
            </a:r>
            <a:r>
              <a:rPr lang="en-US" u="sng" dirty="0"/>
              <a:t>https://docs.docker.com/get-started/part2/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D014E-D227-4349-B92F-DBD23737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39" y="2440504"/>
            <a:ext cx="5483020" cy="2737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3936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D92F-67D3-4829-832F-6FE86B42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8" y="80955"/>
            <a:ext cx="10724938" cy="735073"/>
          </a:xfrm>
        </p:spPr>
        <p:txBody>
          <a:bodyPr/>
          <a:lstStyle/>
          <a:p>
            <a:r>
              <a:rPr lang="en-US" dirty="0"/>
              <a:t>Challenge #0.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BC6B-586A-4A26-A47E-BAFF7FF88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7218" y="1045704"/>
            <a:ext cx="4701875" cy="4052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48" dirty="0"/>
              <a:t>2. app.py -&gt; </a:t>
            </a:r>
          </a:p>
          <a:p>
            <a:pPr marL="990884" lvl="1" indent="-524586">
              <a:buFont typeface="+mj-lt"/>
              <a:buAutoNum type="arabicPeriod"/>
            </a:pPr>
            <a:endParaRPr lang="en-US" sz="204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99A713-AC81-4D42-82A6-A4CA3F2D6478}"/>
              </a:ext>
            </a:extLst>
          </p:cNvPr>
          <p:cNvSpPr/>
          <p:nvPr/>
        </p:nvSpPr>
        <p:spPr>
          <a:xfrm>
            <a:off x="493088" y="2609012"/>
            <a:ext cx="6217356" cy="3936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Use an official Python runtime as a parent image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python:2.7-slim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Set the working directory to /app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/app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Copy the current directory contents into the container at /app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. /app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Install any needed packages specified in requirements.txt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pip install --trusted-host pypi.python.org -r requirements.txt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Make port 80 available to the world outside this container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EXPOSE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80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Define environment variable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NAME World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Run app.py when the container launches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CMD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"python"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"app.py"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01C6FD-E098-444C-BAC9-3A4D88FFCF8E}"/>
              </a:ext>
            </a:extLst>
          </p:cNvPr>
          <p:cNvSpPr txBox="1">
            <a:spLocks/>
          </p:cNvSpPr>
          <p:nvPr/>
        </p:nvSpPr>
        <p:spPr>
          <a:xfrm>
            <a:off x="493088" y="1097752"/>
            <a:ext cx="4701875" cy="1661200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4586" indent="-524586" defTabSz="932597">
              <a:spcBef>
                <a:spcPts val="1020"/>
              </a:spcBef>
              <a:buFont typeface="+mj-lt"/>
              <a:buAutoNum type="arabicPeriod"/>
            </a:pP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Crate empty folder</a:t>
            </a:r>
          </a:p>
          <a:p>
            <a:pPr marL="524586" indent="-524586" defTabSz="932597">
              <a:spcBef>
                <a:spcPts val="1020"/>
              </a:spcBef>
              <a:buFont typeface="+mj-lt"/>
              <a:buAutoNum type="arabicPeriod"/>
            </a:pP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Create 3 files: </a:t>
            </a:r>
          </a:p>
          <a:p>
            <a:pPr marL="990884" lvl="1" indent="-524586" defTabSz="932597">
              <a:spcBef>
                <a:spcPts val="510"/>
              </a:spcBef>
              <a:buFont typeface="+mj-lt"/>
              <a:buAutoNum type="arabicPeriod"/>
            </a:pPr>
            <a:r>
              <a:rPr lang="en-US" sz="2448" dirty="0" err="1">
                <a:solidFill>
                  <a:prstClr val="black"/>
                </a:solidFill>
                <a:latin typeface="Calibri" panose="020F0502020204030204"/>
              </a:rPr>
              <a:t>Dockerfile</a:t>
            </a: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 -&gt;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6DEBB-2F86-4A54-ACD3-E3FD9F30B786}"/>
              </a:ext>
            </a:extLst>
          </p:cNvPr>
          <p:cNvSpPr/>
          <p:nvPr/>
        </p:nvSpPr>
        <p:spPr>
          <a:xfrm>
            <a:off x="6885307" y="1409653"/>
            <a:ext cx="4760163" cy="31683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flask </a:t>
            </a:r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Flask</a:t>
            </a: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os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socket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app = Flask(__name__)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app.route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"/"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hello():</a:t>
            </a:r>
          </a:p>
          <a:p>
            <a:pPr defTabSz="932597"/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html =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"&lt;h3&gt;Hello {name}!&lt;/h3&gt;"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 defTabSz="932597"/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"&lt;b&gt;Hostname:&lt;/b&gt; {hostname}&lt;</a:t>
            </a:r>
            <a:r>
              <a:rPr lang="en-US" sz="1224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/&gt;"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html.format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os.getenv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"world"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), hostname=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socket.gethostname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__name__ ==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"__main__"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app.run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(host=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'0.0.0.0'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, port=</a:t>
            </a:r>
            <a:r>
              <a:rPr lang="en-US" sz="1224" dirty="0">
                <a:solidFill>
                  <a:srgbClr val="09885A"/>
                </a:solidFill>
                <a:latin typeface="Consolas" panose="020B0609020204030204" pitchFamily="49" charset="0"/>
              </a:rPr>
              <a:t>80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C5C233-EAA3-45B0-9F67-16B3FE066CF5}"/>
              </a:ext>
            </a:extLst>
          </p:cNvPr>
          <p:cNvSpPr txBox="1">
            <a:spLocks/>
          </p:cNvSpPr>
          <p:nvPr/>
        </p:nvSpPr>
        <p:spPr>
          <a:xfrm>
            <a:off x="6555010" y="4517298"/>
            <a:ext cx="4701875" cy="492452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298" lvl="1" indent="0" defTabSz="932597">
              <a:spcBef>
                <a:spcPts val="510"/>
              </a:spcBef>
              <a:buNone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3. requirements.txt -&gt; </a:t>
            </a:r>
          </a:p>
          <a:p>
            <a:pPr marL="466298" lvl="1" indent="0" defTabSz="932597">
              <a:spcBef>
                <a:spcPts val="510"/>
              </a:spcBef>
              <a:buNone/>
            </a:pPr>
            <a:endParaRPr lang="en-US" sz="244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12DC7-6375-4C3F-AC0E-C81BE01BD89F}"/>
              </a:ext>
            </a:extLst>
          </p:cNvPr>
          <p:cNvSpPr/>
          <p:nvPr/>
        </p:nvSpPr>
        <p:spPr>
          <a:xfrm>
            <a:off x="6885306" y="4922581"/>
            <a:ext cx="4760163" cy="38230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Flask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3A726-DD53-4E74-A2F7-12B352413794}"/>
              </a:ext>
            </a:extLst>
          </p:cNvPr>
          <p:cNvSpPr txBox="1">
            <a:spLocks/>
          </p:cNvSpPr>
          <p:nvPr/>
        </p:nvSpPr>
        <p:spPr>
          <a:xfrm>
            <a:off x="6814067" y="5333325"/>
            <a:ext cx="4701875" cy="49245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97">
              <a:spcBef>
                <a:spcPts val="1020"/>
              </a:spcBef>
              <a:buNone/>
            </a:pP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3. Crate and run container: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86C6C6-A999-444A-B5C7-61DFA9B80449}"/>
              </a:ext>
            </a:extLst>
          </p:cNvPr>
          <p:cNvSpPr/>
          <p:nvPr/>
        </p:nvSpPr>
        <p:spPr>
          <a:xfrm>
            <a:off x="6814067" y="5819754"/>
            <a:ext cx="4831402" cy="6704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&gt;docker build -t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friendlyhello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.</a:t>
            </a:r>
          </a:p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&gt;docker run -p 4000:80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friendlyhello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FD40F-83DB-4B91-AD50-B407F1910A71}"/>
              </a:ext>
            </a:extLst>
          </p:cNvPr>
          <p:cNvSpPr/>
          <p:nvPr/>
        </p:nvSpPr>
        <p:spPr>
          <a:xfrm>
            <a:off x="6555010" y="220835"/>
            <a:ext cx="4230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https://github.com/vityabool/aksworkshop</a:t>
            </a:r>
          </a:p>
        </p:txBody>
      </p:sp>
    </p:spTree>
    <p:extLst>
      <p:ext uri="{BB962C8B-B14F-4D97-AF65-F5344CB8AC3E}">
        <p14:creationId xmlns:p14="http://schemas.microsoft.com/office/powerpoint/2010/main" val="712501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#1 – running Minecraft server on the local PC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026511"/>
          </a:xfrm>
        </p:spPr>
        <p:txBody>
          <a:bodyPr/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Prepared Minecraft Server Docker container is available at: </a:t>
            </a:r>
            <a:r>
              <a:rPr lang="en-US" dirty="0">
                <a:hlinkClick r:id="rId3"/>
              </a:rPr>
              <a:t>https://hub.docker.com/r/openhack/minecraft-server/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 t="566" r="3724" b="8167"/>
          <a:stretch/>
        </p:blipFill>
        <p:spPr>
          <a:xfrm>
            <a:off x="2566718" y="2452941"/>
            <a:ext cx="6952134" cy="41610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3025954" y="5043506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67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#1 –Solution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Check Docker is running:</a:t>
            </a:r>
          </a:p>
          <a:p>
            <a:pPr marL="0" indent="0">
              <a:buNone/>
            </a:pPr>
            <a:r>
              <a:rPr lang="en-US" sz="1430" dirty="0">
                <a:latin typeface="Consolas" panose="020B0609020204030204" pitchFamily="49" charset="0"/>
              </a:rPr>
              <a:t>docker </a:t>
            </a:r>
            <a:r>
              <a:rPr lang="en-US" sz="1430" dirty="0" err="1">
                <a:latin typeface="Consolas" panose="020B0609020204030204" pitchFamily="49" charset="0"/>
              </a:rPr>
              <a:t>ps</a:t>
            </a:r>
            <a:endParaRPr lang="en-US" sz="143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Launch Minecraft:</a:t>
            </a:r>
          </a:p>
          <a:p>
            <a:pPr marL="0" indent="0">
              <a:buNone/>
            </a:pPr>
            <a:r>
              <a:rPr lang="en-US" sz="1430" dirty="0">
                <a:latin typeface="Consolas" panose="020B0609020204030204" pitchFamily="49" charset="0"/>
              </a:rPr>
              <a:t>docker pull </a:t>
            </a:r>
            <a:r>
              <a:rPr lang="en-US" sz="1430" dirty="0" err="1">
                <a:latin typeface="Consolas" panose="020B0609020204030204" pitchFamily="49" charset="0"/>
              </a:rPr>
              <a:t>openhack</a:t>
            </a:r>
            <a:r>
              <a:rPr lang="en-US" sz="1430" dirty="0">
                <a:latin typeface="Consolas" panose="020B0609020204030204" pitchFamily="49" charset="0"/>
              </a:rPr>
              <a:t>/</a:t>
            </a:r>
            <a:r>
              <a:rPr lang="en-US" sz="1430" dirty="0" err="1">
                <a:latin typeface="Consolas" panose="020B0609020204030204" pitchFamily="49" charset="0"/>
              </a:rPr>
              <a:t>minecraft</a:t>
            </a:r>
            <a:r>
              <a:rPr lang="en-US" sz="1430" dirty="0">
                <a:latin typeface="Consolas" panose="020B0609020204030204" pitchFamily="49" charset="0"/>
              </a:rPr>
              <a:t>-server</a:t>
            </a:r>
          </a:p>
          <a:p>
            <a:pPr marL="0" indent="0">
              <a:buNone/>
            </a:pPr>
            <a:r>
              <a:rPr lang="en-US" sz="1430" dirty="0">
                <a:latin typeface="Consolas" panose="020B0609020204030204" pitchFamily="49" charset="0"/>
              </a:rPr>
              <a:t>docker run -d -p 25565:25565 -e EULA=TRUE </a:t>
            </a:r>
            <a:r>
              <a:rPr lang="en-US" sz="1430" dirty="0" err="1">
                <a:latin typeface="Consolas" panose="020B0609020204030204" pitchFamily="49" charset="0"/>
              </a:rPr>
              <a:t>openhack</a:t>
            </a:r>
            <a:r>
              <a:rPr lang="en-US" sz="1430" dirty="0">
                <a:latin typeface="Consolas" panose="020B0609020204030204" pitchFamily="49" charset="0"/>
              </a:rPr>
              <a:t>/</a:t>
            </a:r>
            <a:r>
              <a:rPr lang="en-US" sz="1430" dirty="0" err="1">
                <a:latin typeface="Consolas" panose="020B0609020204030204" pitchFamily="49" charset="0"/>
              </a:rPr>
              <a:t>minecraft</a:t>
            </a:r>
            <a:r>
              <a:rPr lang="en-US" sz="1430" dirty="0">
                <a:latin typeface="Consolas" panose="020B0609020204030204" pitchFamily="49" charset="0"/>
              </a:rPr>
              <a:t>-server </a:t>
            </a:r>
          </a:p>
          <a:p>
            <a:pPr marL="0" indent="0">
              <a:buNone/>
            </a:pPr>
            <a:r>
              <a:rPr lang="en-US" sz="1430" dirty="0">
                <a:latin typeface="Consolas" panose="020B0609020204030204" pitchFamily="49" charset="0"/>
              </a:rPr>
              <a:t>docker </a:t>
            </a:r>
            <a:r>
              <a:rPr lang="en-US" sz="1430" dirty="0" err="1">
                <a:latin typeface="Consolas" panose="020B0609020204030204" pitchFamily="49" charset="0"/>
              </a:rPr>
              <a:t>ps</a:t>
            </a:r>
            <a:endParaRPr lang="en-US" sz="1430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73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 – running Minecraft server in the Cloud 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628818"/>
          </a:xfrm>
        </p:spPr>
        <p:txBody>
          <a:bodyPr>
            <a:normAutofit fontScale="92500" lnSpcReduction="10000"/>
          </a:bodyPr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Prepared Minecraft Server Docker container is available at: 	</a:t>
            </a:r>
            <a:r>
              <a:rPr lang="en-US" dirty="0">
                <a:hlinkClick r:id="rId3"/>
              </a:rPr>
              <a:t>https://hub.docker.com/r/openhack/minecraft-server/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Use Azure Container Instances: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https://azure.microsoft.com/en-us/services/container-instances/</a:t>
            </a:r>
            <a:r>
              <a:rPr lang="en-US" dirty="0"/>
              <a:t> </a:t>
            </a:r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8" t="566" r="3724" b="8167"/>
          <a:stretch/>
        </p:blipFill>
        <p:spPr>
          <a:xfrm>
            <a:off x="6387802" y="3693172"/>
            <a:ext cx="4893547" cy="29289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6678651" y="5479045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B7DBA6-7516-4072-B08E-CE175DBA6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125" y="3693172"/>
            <a:ext cx="5013103" cy="29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7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 –Solution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7" y="1439862"/>
            <a:ext cx="1072646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Login to Azure</a:t>
            </a:r>
          </a:p>
          <a:p>
            <a:pPr marL="466298" lvl="1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az</a:t>
            </a:r>
            <a:r>
              <a:rPr lang="en-US" sz="1600" dirty="0">
                <a:latin typeface="Consolas" panose="020B0609020204030204" pitchFamily="49" charset="0"/>
              </a:rPr>
              <a:t> login</a:t>
            </a:r>
          </a:p>
          <a:p>
            <a:pPr marL="466298" lvl="1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az</a:t>
            </a:r>
            <a:r>
              <a:rPr lang="en-US" sz="1600" dirty="0">
                <a:latin typeface="Consolas" panose="020B0609020204030204" pitchFamily="49" charset="0"/>
              </a:rPr>
              <a:t> account list</a:t>
            </a:r>
          </a:p>
          <a:p>
            <a:pPr marL="466299" lvl="2" indent="0">
              <a:spcBef>
                <a:spcPts val="1020"/>
              </a:spcBef>
              <a:buNone/>
            </a:pPr>
            <a:r>
              <a:rPr lang="en-US" sz="1600" dirty="0" err="1">
                <a:latin typeface="Consolas" panose="020B0609020204030204" pitchFamily="49" charset="0"/>
              </a:rPr>
              <a:t>az</a:t>
            </a:r>
            <a:r>
              <a:rPr lang="en-US" sz="1600" dirty="0">
                <a:latin typeface="Consolas" panose="020B0609020204030204" pitchFamily="49" charset="0"/>
              </a:rPr>
              <a:t> account set -s “My </a:t>
            </a:r>
            <a:r>
              <a:rPr lang="en-US" sz="1600" dirty="0" err="1">
                <a:latin typeface="Consolas" panose="020B0609020204030204" pitchFamily="49" charset="0"/>
              </a:rPr>
              <a:t>Subsctiption</a:t>
            </a:r>
            <a:r>
              <a:rPr lang="en-US" sz="1600" dirty="0">
                <a:latin typeface="Consolas" panose="020B0609020204030204" pitchFamily="49" charset="0"/>
              </a:rPr>
              <a:t>“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# if it is not set by default</a:t>
            </a:r>
          </a:p>
          <a:p>
            <a:pPr marL="0" indent="0">
              <a:buNone/>
            </a:pP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Crate new Resource Group (aka Folder)</a:t>
            </a:r>
          </a:p>
          <a:p>
            <a:pPr marL="466298" lvl="1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az</a:t>
            </a:r>
            <a:r>
              <a:rPr lang="en-US" sz="1600" dirty="0">
                <a:latin typeface="Consolas" panose="020B0609020204030204" pitchFamily="49" charset="0"/>
              </a:rPr>
              <a:t> group create --name AKSG --location </a:t>
            </a:r>
            <a:r>
              <a:rPr lang="en-US" sz="1600" dirty="0" err="1">
                <a:latin typeface="Consolas" panose="020B0609020204030204" pitchFamily="49" charset="0"/>
              </a:rPr>
              <a:t>westeurope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Save some defaults:</a:t>
            </a:r>
            <a:endParaRPr lang="ru-RU" sz="1428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466298" lvl="1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az</a:t>
            </a:r>
            <a:r>
              <a:rPr lang="en-US" sz="1600" dirty="0">
                <a:latin typeface="Consolas" panose="020B0609020204030204" pitchFamily="49" charset="0"/>
              </a:rPr>
              <a:t> configure --defaults location=</a:t>
            </a:r>
            <a:r>
              <a:rPr lang="en-US" sz="1600" dirty="0" err="1">
                <a:latin typeface="Consolas" panose="020B0609020204030204" pitchFamily="49" charset="0"/>
              </a:rPr>
              <a:t>westeurope</a:t>
            </a:r>
            <a:r>
              <a:rPr lang="en-US" sz="1600" dirty="0">
                <a:latin typeface="Consolas" panose="020B0609020204030204" pitchFamily="49" charset="0"/>
              </a:rPr>
              <a:t> group=AKSG</a:t>
            </a:r>
          </a:p>
          <a:p>
            <a:pPr marL="0" indent="0">
              <a:buNone/>
            </a:pP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Crate Minecraft server instance: </a:t>
            </a:r>
          </a:p>
          <a:p>
            <a:pPr marL="466298" lvl="1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az</a:t>
            </a:r>
            <a:r>
              <a:rPr lang="en-US" sz="1600" dirty="0">
                <a:latin typeface="Consolas" panose="020B0609020204030204" pitchFamily="49" charset="0"/>
              </a:rPr>
              <a:t> container create --name </a:t>
            </a:r>
            <a:r>
              <a:rPr lang="en-US" sz="1600" dirty="0" err="1">
                <a:latin typeface="Consolas" panose="020B0609020204030204" pitchFamily="49" charset="0"/>
              </a:rPr>
              <a:t>minecraft</a:t>
            </a:r>
            <a:r>
              <a:rPr lang="en-US" sz="1600" dirty="0">
                <a:latin typeface="Consolas" panose="020B0609020204030204" pitchFamily="49" charset="0"/>
              </a:rPr>
              <a:t> --image </a:t>
            </a:r>
            <a:r>
              <a:rPr lang="en-US" sz="1600" dirty="0" err="1">
                <a:latin typeface="Consolas" panose="020B0609020204030204" pitchFamily="49" charset="0"/>
              </a:rPr>
              <a:t>openhack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minecraft</a:t>
            </a:r>
            <a:r>
              <a:rPr lang="en-US" sz="1600" dirty="0">
                <a:latin typeface="Consolas" panose="020B0609020204030204" pitchFamily="49" charset="0"/>
              </a:rPr>
              <a:t>-server --</a:t>
            </a:r>
            <a:r>
              <a:rPr lang="en-US" sz="1600" dirty="0" err="1">
                <a:latin typeface="Consolas" panose="020B0609020204030204" pitchFamily="49" charset="0"/>
              </a:rPr>
              <a:t>cpu</a:t>
            </a:r>
            <a:r>
              <a:rPr lang="en-US" sz="1600" dirty="0">
                <a:latin typeface="Consolas" panose="020B0609020204030204" pitchFamily="49" charset="0"/>
              </a:rPr>
              <a:t> 1 --memory 2 --</a:t>
            </a:r>
            <a:r>
              <a:rPr lang="en-US" sz="1600" dirty="0" err="1">
                <a:latin typeface="Consolas" panose="020B0609020204030204" pitchFamily="49" charset="0"/>
              </a:rPr>
              <a:t>ip</a:t>
            </a:r>
            <a:r>
              <a:rPr lang="en-US" sz="1600" dirty="0">
                <a:latin typeface="Consolas" panose="020B0609020204030204" pitchFamily="49" charset="0"/>
              </a:rPr>
              <a:t>-address public --ports 25565 -e EULA=TRUE</a:t>
            </a:r>
          </a:p>
          <a:p>
            <a:pPr marL="0" indent="0">
              <a:buNone/>
            </a:pP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Check the results </a:t>
            </a:r>
            <a:endParaRPr lang="en-US" sz="1600" dirty="0">
              <a:latin typeface="Consolas" panose="020B0609020204030204" pitchFamily="49" charset="0"/>
            </a:endParaRPr>
          </a:p>
          <a:p>
            <a:pPr marL="466298" lvl="1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az</a:t>
            </a:r>
            <a:r>
              <a:rPr lang="en-US" sz="1600" dirty="0">
                <a:latin typeface="Consolas" panose="020B0609020204030204" pitchFamily="49" charset="0"/>
              </a:rPr>
              <a:t> container list</a:t>
            </a:r>
          </a:p>
          <a:p>
            <a:pPr marL="466298" lvl="1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az</a:t>
            </a:r>
            <a:r>
              <a:rPr lang="en-US" sz="1600" dirty="0">
                <a:latin typeface="Consolas" panose="020B0609020204030204" pitchFamily="49" charset="0"/>
              </a:rPr>
              <a:t> container logs --name Minecraft</a:t>
            </a:r>
          </a:p>
          <a:p>
            <a:pPr marL="0" indent="0">
              <a:buNone/>
            </a:pP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Delete container </a:t>
            </a:r>
          </a:p>
          <a:p>
            <a:pPr marL="466298" lvl="1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az</a:t>
            </a:r>
            <a:r>
              <a:rPr lang="en-US" sz="1600" dirty="0">
                <a:latin typeface="Consolas" panose="020B0609020204030204" pitchFamily="49" charset="0"/>
              </a:rPr>
              <a:t> container delete --name </a:t>
            </a:r>
            <a:r>
              <a:rPr lang="en-US" sz="1600" dirty="0" err="1">
                <a:latin typeface="Consolas" panose="020B0609020204030204" pitchFamily="49" charset="0"/>
              </a:rPr>
              <a:t>minecraft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2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" y="2735262"/>
            <a:ext cx="123444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Introduction</a:t>
            </a:r>
          </a:p>
          <a:p>
            <a:pPr algn="ctr"/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Microservice Architectural Style</a:t>
            </a:r>
          </a:p>
        </p:txBody>
      </p:sp>
    </p:spTree>
    <p:extLst>
      <p:ext uri="{BB962C8B-B14F-4D97-AF65-F5344CB8AC3E}">
        <p14:creationId xmlns:p14="http://schemas.microsoft.com/office/powerpoint/2010/main" val="379016000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#2.1 (Optional). Run Custom Container in ACI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861968"/>
            <a:ext cx="10724938" cy="942318"/>
          </a:xfrm>
        </p:spPr>
        <p:txBody>
          <a:bodyPr/>
          <a:lstStyle/>
          <a:p>
            <a:r>
              <a:rPr lang="en-US" dirty="0"/>
              <a:t>Run container crated in challenge #0 on Azure Container Instances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A516D-D94B-409A-9092-73EB4E79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67" y="3135760"/>
            <a:ext cx="8169994" cy="244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81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#2.1 (Optional).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D861-612F-4589-A949-C9140AF3F929}"/>
              </a:ext>
            </a:extLst>
          </p:cNvPr>
          <p:cNvSpPr/>
          <p:nvPr/>
        </p:nvSpPr>
        <p:spPr>
          <a:xfrm>
            <a:off x="855768" y="1503904"/>
            <a:ext cx="10796179" cy="4800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Crate Azure container registry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create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Basic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login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Crate login/password. Login is the same as registry name. !Not the best solution - just for demo 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update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--admin-enabled true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credential show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--query </a:t>
            </a:r>
            <a:r>
              <a:rPr lang="en-US" sz="1428" dirty="0">
                <a:solidFill>
                  <a:srgbClr val="A31515"/>
                </a:solidFill>
                <a:latin typeface="Consolas" panose="020B0609020204030204" pitchFamily="49" charset="0"/>
              </a:rPr>
              <a:t>"passwords[0].value"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b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Get repository name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list --query </a:t>
            </a:r>
            <a:r>
              <a:rPr lang="en-US" sz="1428" dirty="0">
                <a:solidFill>
                  <a:srgbClr val="A31515"/>
                </a:solidFill>
                <a:latin typeface="Consolas" panose="020B0609020204030204" pitchFamily="49" charset="0"/>
              </a:rPr>
              <a:t>"[].{</a:t>
            </a:r>
            <a:r>
              <a:rPr lang="en-US" sz="1428" dirty="0" err="1">
                <a:solidFill>
                  <a:srgbClr val="A31515"/>
                </a:solidFill>
                <a:latin typeface="Consolas" panose="020B0609020204030204" pitchFamily="49" charset="0"/>
              </a:rPr>
              <a:t>acrLoginServer:loginServer</a:t>
            </a:r>
            <a:r>
              <a:rPr lang="en-US" sz="1428" dirty="0">
                <a:solidFill>
                  <a:srgbClr val="A31515"/>
                </a:solidFill>
                <a:latin typeface="Consolas" panose="020B0609020204030204" pitchFamily="49" charset="0"/>
              </a:rPr>
              <a:t>}"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--output table</a:t>
            </a:r>
          </a:p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Tag and push new container into the new repository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docker tag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friendlyhello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contrep.azurecr.io/friendlyhello:v1</a:t>
            </a:r>
          </a:p>
          <a:p>
            <a:pPr defTabSz="932597"/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docker push contrep.azurecr.io/friendlyhello:v1</a:t>
            </a:r>
          </a:p>
          <a:p>
            <a:pPr defTabSz="932597"/>
            <a:b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Check new container exist there: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repository list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--output table 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container create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friendlyhello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--image contrep.azurecr.io/friendlyhello:v1 \</a:t>
            </a:r>
          </a:p>
          <a:p>
            <a:pPr defTabSz="932597"/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-address public --ports 4000</a:t>
            </a:r>
          </a:p>
          <a:p>
            <a:pPr defTabSz="932597"/>
            <a:b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Check deployment status, look at logs: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container list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container attach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friendlyhello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45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0DC3B-AA08-4348-B09C-77DAF427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76" y="2802933"/>
            <a:ext cx="3273719" cy="32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1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 Orchestration?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8492" y="1724345"/>
            <a:ext cx="11887100" cy="1901790"/>
          </a:xfrm>
        </p:spPr>
        <p:txBody>
          <a:bodyPr/>
          <a:lstStyle/>
          <a:p>
            <a:r>
              <a:rPr lang="en-US" dirty="0"/>
              <a:t>Agility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Reliability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97C91-1E75-4052-B57C-5DEE4AF1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297" y="2337772"/>
            <a:ext cx="8046490" cy="35404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C7C4EF-A521-4393-820D-075EFF199EFD}"/>
              </a:ext>
            </a:extLst>
          </p:cNvPr>
          <p:cNvSpPr/>
          <p:nvPr/>
        </p:nvSpPr>
        <p:spPr>
          <a:xfrm>
            <a:off x="267622" y="6162056"/>
            <a:ext cx="9242987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Dmitry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Stolyarov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@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RootConf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2017 https://www.youtube.com/watch?v=CgCLPYJRxbU&amp;amp=&amp;t=8s&amp;amp=&amp;index=3</a:t>
            </a:r>
          </a:p>
        </p:txBody>
      </p:sp>
    </p:spTree>
    <p:extLst>
      <p:ext uri="{BB962C8B-B14F-4D97-AF65-F5344CB8AC3E}">
        <p14:creationId xmlns:p14="http://schemas.microsoft.com/office/powerpoint/2010/main" val="13283082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3561" y="119813"/>
            <a:ext cx="10724938" cy="1351952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546" y="1211611"/>
            <a:ext cx="11887100" cy="5539193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Open source container orchestrator that automates deployment, scaling, and management of applications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Features include:</a:t>
            </a:r>
          </a:p>
          <a:p>
            <a:pPr lvl="1"/>
            <a:r>
              <a:rPr lang="en-US" sz="2400" dirty="0"/>
              <a:t>Automatic bin-packing</a:t>
            </a:r>
          </a:p>
          <a:p>
            <a:pPr lvl="1"/>
            <a:r>
              <a:rPr lang="en-US" sz="2400" dirty="0"/>
              <a:t>Self-healing</a:t>
            </a:r>
          </a:p>
          <a:p>
            <a:pPr lvl="1"/>
            <a:r>
              <a:rPr lang="en-US" sz="2400" dirty="0"/>
              <a:t>Horizontal scaling</a:t>
            </a:r>
          </a:p>
          <a:p>
            <a:pPr lvl="1"/>
            <a:r>
              <a:rPr lang="en-US" sz="2400" dirty="0"/>
              <a:t>Service discovery and load balancing</a:t>
            </a:r>
          </a:p>
          <a:p>
            <a:pPr lvl="1"/>
            <a:r>
              <a:rPr lang="en-US" sz="2400" dirty="0"/>
              <a:t>Automated rollouts and rollbacks</a:t>
            </a:r>
          </a:p>
          <a:p>
            <a:pPr lvl="1"/>
            <a:r>
              <a:rPr lang="en-US" sz="2400" dirty="0"/>
              <a:t>Secret and configuration management</a:t>
            </a:r>
          </a:p>
          <a:p>
            <a:pPr lvl="1"/>
            <a:r>
              <a:rPr lang="en-US" sz="2400" dirty="0"/>
              <a:t>Storage orchestration</a:t>
            </a:r>
          </a:p>
          <a:p>
            <a:pPr lvl="1"/>
            <a:r>
              <a:rPr lang="en-US" sz="2400" dirty="0"/>
              <a:t>Batch execution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76" y="2802933"/>
            <a:ext cx="3273719" cy="32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9727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96" y="274317"/>
            <a:ext cx="10724938" cy="923003"/>
          </a:xfrm>
        </p:spPr>
        <p:txBody>
          <a:bodyPr/>
          <a:lstStyle/>
          <a:p>
            <a:r>
              <a:rPr lang="en-US" dirty="0"/>
              <a:t>Kubernetes - Agility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4" name="Bevel 3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Bevel 5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Bevel 6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evel 7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Bevel 8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Bevel 9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Bevel 10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Bevel 11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ounded Rectangle 13"/>
          <p:cNvSpPr/>
          <p:nvPr/>
        </p:nvSpPr>
        <p:spPr bwMode="auto">
          <a:xfrm>
            <a:off x="2419888" y="1872130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47739" y="4736439"/>
            <a:ext cx="650944" cy="419527"/>
            <a:chOff x="5687375" y="3561167"/>
            <a:chExt cx="1064092" cy="714925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7739" y="4151563"/>
            <a:ext cx="650944" cy="419527"/>
            <a:chOff x="5687375" y="3561167"/>
            <a:chExt cx="1064092" cy="714925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50759" y="3566687"/>
            <a:ext cx="650944" cy="419527"/>
            <a:chOff x="5687375" y="3561167"/>
            <a:chExt cx="1064092" cy="714925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47739" y="2985517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7739" y="2400641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50759" y="1815765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208388" y="4736439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08388" y="4151563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11408" y="3566687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208388" y="2985517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208388" y="2400641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211408" y="1815765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75" name="Straight Arrow Connector 74"/>
          <p:cNvCxnSpPr>
            <a:stCxn id="74" idx="1"/>
            <a:endCxn id="14" idx="3"/>
          </p:cNvCxnSpPr>
          <p:nvPr/>
        </p:nvCxnSpPr>
        <p:spPr>
          <a:xfrm flipH="1">
            <a:off x="9526647" y="3504211"/>
            <a:ext cx="656458" cy="186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9706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799" y="307249"/>
            <a:ext cx="10724938" cy="947176"/>
          </a:xfrm>
        </p:spPr>
        <p:txBody>
          <a:bodyPr/>
          <a:lstStyle/>
          <a:p>
            <a:r>
              <a:rPr lang="en-US" dirty="0"/>
              <a:t>Kubernetes - Agility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02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778324"/>
          </a:xfrm>
        </p:spPr>
        <p:txBody>
          <a:bodyPr/>
          <a:lstStyle/>
          <a:p>
            <a:r>
              <a:rPr lang="en-US" dirty="0"/>
              <a:t>Kubernetes - Scalability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6" idx="1"/>
            <a:endCxn id="99" idx="0"/>
          </p:cNvCxnSpPr>
          <p:nvPr/>
        </p:nvCxnSpPr>
        <p:spPr>
          <a:xfrm flipH="1" flipV="1">
            <a:off x="8960907" y="5685056"/>
            <a:ext cx="1420954" cy="33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9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560675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- Scalability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47739" y="4736439"/>
            <a:ext cx="650944" cy="419527"/>
            <a:chOff x="5687375" y="3561167"/>
            <a:chExt cx="1064092" cy="714925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7739" y="4151563"/>
            <a:ext cx="650944" cy="419527"/>
            <a:chOff x="5687375" y="3561167"/>
            <a:chExt cx="1064092" cy="7149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50759" y="3566687"/>
            <a:ext cx="650944" cy="419527"/>
            <a:chOff x="5687375" y="3561167"/>
            <a:chExt cx="1064092" cy="714925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47739" y="2985517"/>
            <a:ext cx="650944" cy="419527"/>
            <a:chOff x="5687375" y="3561167"/>
            <a:chExt cx="1064092" cy="714925"/>
          </a:xfrm>
        </p:grpSpPr>
        <p:sp>
          <p:nvSpPr>
            <p:cNvPr id="81" name="Rounded Rectangle 8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7739" y="2400641"/>
            <a:ext cx="650944" cy="419527"/>
            <a:chOff x="5687375" y="3561167"/>
            <a:chExt cx="1064092" cy="714925"/>
          </a:xfrm>
        </p:grpSpPr>
        <p:sp>
          <p:nvSpPr>
            <p:cNvPr id="92" name="Rounded Rectangle 9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ounded Rectangle 9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50759" y="1815765"/>
            <a:ext cx="650944" cy="419527"/>
            <a:chOff x="5687375" y="3561167"/>
            <a:chExt cx="1064092" cy="714925"/>
          </a:xfrm>
        </p:grpSpPr>
        <p:sp>
          <p:nvSpPr>
            <p:cNvPr id="95" name="Rounded Rectangle 9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ounded Rectangle 9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208388" y="4736439"/>
            <a:ext cx="650944" cy="419527"/>
            <a:chOff x="5687375" y="3561167"/>
            <a:chExt cx="1064092" cy="714925"/>
          </a:xfrm>
        </p:grpSpPr>
        <p:sp>
          <p:nvSpPr>
            <p:cNvPr id="136" name="Rounded Rectangle 13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ounded Rectangle 13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08388" y="4151563"/>
            <a:ext cx="650944" cy="419527"/>
            <a:chOff x="5687375" y="3561167"/>
            <a:chExt cx="1064092" cy="714925"/>
          </a:xfrm>
        </p:grpSpPr>
        <p:sp>
          <p:nvSpPr>
            <p:cNvPr id="139" name="Rounded Rectangle 13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ounded Rectangle 13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1408" y="3566687"/>
            <a:ext cx="650944" cy="419527"/>
            <a:chOff x="5687375" y="3561167"/>
            <a:chExt cx="1064092" cy="714925"/>
          </a:xfrm>
        </p:grpSpPr>
        <p:sp>
          <p:nvSpPr>
            <p:cNvPr id="142" name="Rounded Rectangle 14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ounded Rectangle 14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08388" y="2985517"/>
            <a:ext cx="650944" cy="419527"/>
            <a:chOff x="5687375" y="3561167"/>
            <a:chExt cx="1064092" cy="714925"/>
          </a:xfrm>
        </p:grpSpPr>
        <p:sp>
          <p:nvSpPr>
            <p:cNvPr id="145" name="Rounded Rectangle 1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ounded Rectangle 1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208388" y="2400641"/>
            <a:ext cx="650944" cy="419527"/>
            <a:chOff x="5687375" y="3561167"/>
            <a:chExt cx="1064092" cy="714925"/>
          </a:xfrm>
        </p:grpSpPr>
        <p:sp>
          <p:nvSpPr>
            <p:cNvPr id="148" name="Rounded Rectangle 1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ounded Rectangle 1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1211408" y="1815765"/>
            <a:ext cx="650944" cy="419527"/>
            <a:chOff x="5687375" y="3561167"/>
            <a:chExt cx="1064092" cy="714925"/>
          </a:xfrm>
        </p:grpSpPr>
        <p:sp>
          <p:nvSpPr>
            <p:cNvPr id="151" name="Rounded Rectangle 1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ounded Rectangle 1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160" name="Straight Arrow Connector 159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788323"/>
          </a:xfrm>
        </p:spPr>
        <p:txBody>
          <a:bodyPr/>
          <a:lstStyle/>
          <a:p>
            <a:r>
              <a:rPr lang="en-US" dirty="0"/>
              <a:t>Kubernetes - Scalability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61441" y="3422360"/>
            <a:ext cx="650944" cy="419527"/>
            <a:chOff x="5687375" y="3561167"/>
            <a:chExt cx="1064092" cy="71492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643373" y="3418146"/>
            <a:ext cx="650944" cy="419527"/>
            <a:chOff x="5687375" y="3561167"/>
            <a:chExt cx="1064092" cy="714925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24690" y="3422360"/>
            <a:ext cx="650944" cy="419527"/>
            <a:chOff x="5687375" y="3561167"/>
            <a:chExt cx="1064092" cy="714925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52045" y="3428599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161779" y="3962761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40192" y="3963750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397738" y="3415441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88393" y="3419047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367304" y="3428599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609674" y="3428599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06927" y="3954030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877670" y="3963750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142" name="Straight Arrow Connector 141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7" y="3620497"/>
            <a:ext cx="2093317" cy="20865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37037" y="4587579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Microservices</a:t>
            </a:r>
            <a:r>
              <a:rPr lang="en-US" dirty="0"/>
              <a:t> are a modern interpretation of </a:t>
            </a:r>
            <a:r>
              <a:rPr lang="en-US" b="1" dirty="0"/>
              <a:t>service-oriented architectures (SOA)</a:t>
            </a:r>
            <a:r>
              <a:rPr lang="en-US" dirty="0"/>
              <a:t> used to build distributed software systems.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798637" y="2032489"/>
            <a:ext cx="99822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SOA == </a:t>
            </a:r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Microservice Architecture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26720" y="444482"/>
            <a:ext cx="118872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01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8" y="218773"/>
            <a:ext cx="10724938" cy="826209"/>
          </a:xfrm>
        </p:spPr>
        <p:txBody>
          <a:bodyPr/>
          <a:lstStyle/>
          <a:p>
            <a:r>
              <a:rPr lang="en-US" dirty="0"/>
              <a:t>Kubernetes - Reliability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61441" y="3422360"/>
            <a:ext cx="650944" cy="419527"/>
            <a:chOff x="5687375" y="3561167"/>
            <a:chExt cx="1064092" cy="71492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643373" y="3418146"/>
            <a:ext cx="650944" cy="419527"/>
            <a:chOff x="5687375" y="3561167"/>
            <a:chExt cx="1064092" cy="714925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24690" y="3422360"/>
            <a:ext cx="650944" cy="419527"/>
            <a:chOff x="5687375" y="3561167"/>
            <a:chExt cx="1064092" cy="714925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52045" y="3428599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161779" y="3962761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40192" y="3963750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397738" y="3415441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88393" y="3419047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367304" y="3428599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609674" y="3428599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06927" y="3954030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877670" y="3963750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&quot;No&quot; Symbol 2"/>
          <p:cNvSpPr/>
          <p:nvPr/>
        </p:nvSpPr>
        <p:spPr bwMode="auto">
          <a:xfrm>
            <a:off x="7216509" y="5607229"/>
            <a:ext cx="1054638" cy="1010665"/>
          </a:xfrm>
          <a:prstGeom prst="noSmoking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4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647A-BABA-49CC-9CDA-FB898DCC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6304D-5F4B-41F2-AA90-9F157873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77" y="1744662"/>
            <a:ext cx="5540077" cy="4132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592B-4B68-4F6D-A2FA-A9FD4B1C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45" y="1632939"/>
            <a:ext cx="5593743" cy="42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201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288C2-7B35-48EC-BFFE-CB0B26DC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245221"/>
            <a:ext cx="10724938" cy="291733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– primitives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29415-7447-47D1-93F2-2E04BF52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42" y="993831"/>
            <a:ext cx="9839317" cy="60006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5C0F3E-84F7-4E64-99D1-562A16BF7820}"/>
              </a:ext>
            </a:extLst>
          </p:cNvPr>
          <p:cNvSpPr/>
          <p:nvPr/>
        </p:nvSpPr>
        <p:spPr>
          <a:xfrm>
            <a:off x="2103437" y="1287462"/>
            <a:ext cx="3733800" cy="3886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97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3864-7A02-4852-B838-EC32D7D8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87" y="176629"/>
            <a:ext cx="10724938" cy="685322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– primitives: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3DEB0-6B9B-4D06-A0F7-702D7CAF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54" y="864928"/>
            <a:ext cx="4963287" cy="3359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EDBBE-F8D6-498E-A922-E5F6046E1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2" y="1214655"/>
            <a:ext cx="4624785" cy="2499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41CA6-4CD7-4B48-8DC9-027F7CBFE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356" y="4367257"/>
            <a:ext cx="3659761" cy="24318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86589E-6E28-40DB-8FCB-865A7C155066}"/>
              </a:ext>
            </a:extLst>
          </p:cNvPr>
          <p:cNvCxnSpPr/>
          <p:nvPr/>
        </p:nvCxnSpPr>
        <p:spPr>
          <a:xfrm>
            <a:off x="5532437" y="2743040"/>
            <a:ext cx="15601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AE60F4-B951-49A6-8A18-0611B3A236D0}"/>
              </a:ext>
            </a:extLst>
          </p:cNvPr>
          <p:cNvCxnSpPr/>
          <p:nvPr/>
        </p:nvCxnSpPr>
        <p:spPr>
          <a:xfrm flipH="1">
            <a:off x="8275637" y="4419440"/>
            <a:ext cx="9144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55547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CB1C-EEDE-40C9-9D43-4BDEEE40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899338"/>
          </a:xfrm>
        </p:spPr>
        <p:txBody>
          <a:bodyPr/>
          <a:lstStyle/>
          <a:p>
            <a:r>
              <a:rPr lang="en-US" dirty="0"/>
              <a:t>Kubernetes – primitives: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7B15A-6476-4B4E-A2EF-2B0F6645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1596403"/>
            <a:ext cx="2971689" cy="4261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D047D-6190-4E8C-B713-51836E9F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7" y="1439862"/>
            <a:ext cx="4217911" cy="45748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C6A533-0190-469A-A6DD-4D455F66098D}"/>
              </a:ext>
            </a:extLst>
          </p:cNvPr>
          <p:cNvCxnSpPr/>
          <p:nvPr/>
        </p:nvCxnSpPr>
        <p:spPr>
          <a:xfrm>
            <a:off x="5456237" y="3727289"/>
            <a:ext cx="24384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27314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10D2-955A-4586-9E87-437AF9C7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52" y="262295"/>
            <a:ext cx="10724938" cy="709167"/>
          </a:xfrm>
        </p:spPr>
        <p:txBody>
          <a:bodyPr/>
          <a:lstStyle/>
          <a:p>
            <a:r>
              <a:rPr lang="en-US" dirty="0"/>
              <a:t>Kubernetes – primitives: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D1D30-7B3F-42BA-B86E-51FA8B8A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946" y="1781023"/>
            <a:ext cx="6838950" cy="343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4654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#3 – run Minecraft Kubernetes 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628818"/>
          </a:xfrm>
        </p:spPr>
        <p:txBody>
          <a:bodyPr>
            <a:normAutofit fontScale="92500" lnSpcReduction="10000"/>
          </a:bodyPr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Prepared Minecraft Server Docker container is available at: 	</a:t>
            </a:r>
            <a:r>
              <a:rPr lang="en-US" dirty="0">
                <a:hlinkClick r:id="rId3"/>
              </a:rPr>
              <a:t>https://hub.docker.com/r/openhack/minecraft-server/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Use Azure Container Service (AKS):</a:t>
            </a:r>
          </a:p>
          <a:p>
            <a:pPr marL="0" indent="0">
              <a:buNone/>
            </a:pPr>
            <a:r>
              <a:rPr lang="en-US" dirty="0"/>
              <a:t>	https://azure.microsoft.com/en-us/services/container-service/ </a:t>
            </a:r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 t="566" r="3724" b="8167"/>
          <a:stretch/>
        </p:blipFill>
        <p:spPr>
          <a:xfrm>
            <a:off x="6387802" y="3693172"/>
            <a:ext cx="4893547" cy="29289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6678651" y="5479045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8D71278-D123-42EE-99EA-4811FAAD0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0" y="3693172"/>
            <a:ext cx="5036675" cy="29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4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05" y="204007"/>
            <a:ext cx="10724938" cy="424205"/>
          </a:xfrm>
        </p:spPr>
        <p:txBody>
          <a:bodyPr>
            <a:normAutofit fontScale="90000"/>
          </a:bodyPr>
          <a:lstStyle/>
          <a:p>
            <a:r>
              <a:rPr lang="en-US" sz="3672" dirty="0"/>
              <a:t>Challenge #3.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669BA9-F996-448E-82C2-7B9CF31DC75A}"/>
              </a:ext>
            </a:extLst>
          </p:cNvPr>
          <p:cNvSpPr/>
          <p:nvPr/>
        </p:nvSpPr>
        <p:spPr>
          <a:xfrm>
            <a:off x="499565" y="677372"/>
            <a:ext cx="6087827" cy="59322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## Challenge 3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Register service providers for </a:t>
            </a:r>
            <a:r>
              <a:rPr lang="en-US" sz="1224" dirty="0" err="1">
                <a:solidFill>
                  <a:srgbClr val="008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 shell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Microsoft.Network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Microsoft.Storage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Microsoft.Compute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Microsoft.ContainerService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Crate AKS cluster 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group create --name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AKSDemoA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--location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westeurope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create --resource-group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AKSDemoA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--name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MinecraftAKK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--node-count 1 --generate-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Install CLI extensions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install-cli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Login to the cluster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get-credentials --resource-group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AKSDemoA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--name </a:t>
            </a:r>
            <a:r>
              <a:rPr lang="en-US" sz="1224">
                <a:solidFill>
                  <a:srgbClr val="000000"/>
                </a:solidFill>
                <a:latin typeface="Consolas" panose="020B0609020204030204" pitchFamily="49" charset="0"/>
              </a:rPr>
              <a:t>MinecraftAKS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Show available nodes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nodes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Start deployment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create -f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deployment.yaml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Check deployment status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deployments</a:t>
            </a: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pods</a:t>
            </a: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services</a:t>
            </a: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3E143-0716-43BC-8500-9C2E8040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184" y="535751"/>
            <a:ext cx="3352827" cy="6317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B35C35-C696-4E4E-9F98-4DC3A4C323D9}"/>
              </a:ext>
            </a:extLst>
          </p:cNvPr>
          <p:cNvSpPr txBox="1"/>
          <p:nvPr/>
        </p:nvSpPr>
        <p:spPr>
          <a:xfrm>
            <a:off x="7636099" y="159066"/>
            <a:ext cx="190022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Deployment.yaml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5448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909936"/>
          </a:xfrm>
        </p:spPr>
        <p:txBody>
          <a:bodyPr>
            <a:normAutofit/>
          </a:bodyPr>
          <a:lstStyle/>
          <a:p>
            <a:r>
              <a:rPr lang="en-US" sz="3672" dirty="0"/>
              <a:t>Challenge #4 (Optional) – Stateful 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628818"/>
          </a:xfrm>
        </p:spPr>
        <p:txBody>
          <a:bodyPr>
            <a:normAutofit lnSpcReduction="10000"/>
          </a:bodyPr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What if deployed Pod will die?</a:t>
            </a:r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Update deployment with stateful Pods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Documentation: </a:t>
            </a:r>
            <a:r>
              <a:rPr lang="en-US" dirty="0">
                <a:hlinkClick r:id="rId3"/>
              </a:rPr>
              <a:t>https://docs.microsoft.com/en-us/azure/aks/azure-files-dynamic-pv</a:t>
            </a:r>
            <a:r>
              <a:rPr lang="en-US" dirty="0"/>
              <a:t> </a:t>
            </a:r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 t="566" r="3724" b="8167"/>
          <a:stretch/>
        </p:blipFill>
        <p:spPr>
          <a:xfrm>
            <a:off x="6387802" y="3693172"/>
            <a:ext cx="4893547" cy="29289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6678651" y="5479045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8D71278-D123-42EE-99EA-4811FAAD0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0" y="3693172"/>
            <a:ext cx="5036675" cy="29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68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05" y="204007"/>
            <a:ext cx="10724938" cy="424205"/>
          </a:xfrm>
        </p:spPr>
        <p:txBody>
          <a:bodyPr>
            <a:normAutofit fontScale="90000"/>
          </a:bodyPr>
          <a:lstStyle/>
          <a:p>
            <a:r>
              <a:rPr lang="en-US" sz="3672" dirty="0"/>
              <a:t>Challenge #4 (Optional).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35C35-C696-4E4E-9F98-4DC3A4C323D9}"/>
              </a:ext>
            </a:extLst>
          </p:cNvPr>
          <p:cNvSpPr txBox="1"/>
          <p:nvPr/>
        </p:nvSpPr>
        <p:spPr>
          <a:xfrm>
            <a:off x="7862773" y="3449084"/>
            <a:ext cx="1878974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deployment.yaml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DC454-5784-40AB-AB48-9B1E211B2773}"/>
              </a:ext>
            </a:extLst>
          </p:cNvPr>
          <p:cNvSpPr/>
          <p:nvPr/>
        </p:nvSpPr>
        <p:spPr>
          <a:xfrm>
            <a:off x="1220066" y="970334"/>
            <a:ext cx="10582457" cy="166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## Challenge 4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group list --output table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storage account create --resource-group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MC_LinuxConfEastUS_MinecraftClass_eastus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--name linconfstorage1 --location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eastus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Standard_LRS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create -f storage-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class.yaml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create -f storage-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pvc.yaml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apply -f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deploymant.yaml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0D340-032B-4EEC-A842-B0DDDC5F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66" y="3979755"/>
            <a:ext cx="2919243" cy="18265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0E7EE1-025A-40D6-A641-487E62ADD777}"/>
              </a:ext>
            </a:extLst>
          </p:cNvPr>
          <p:cNvSpPr/>
          <p:nvPr/>
        </p:nvSpPr>
        <p:spPr>
          <a:xfrm>
            <a:off x="1220066" y="3509689"/>
            <a:ext cx="2572047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storage-</a:t>
            </a:r>
            <a:r>
              <a:rPr lang="en-US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class.yaml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BFCDC-357A-4615-BD17-38C1C584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804" y="3886373"/>
            <a:ext cx="2513191" cy="17403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6D3991-91EB-42C3-93E5-23CF8DA3EFEA}"/>
              </a:ext>
            </a:extLst>
          </p:cNvPr>
          <p:cNvSpPr/>
          <p:nvPr/>
        </p:nvSpPr>
        <p:spPr>
          <a:xfrm>
            <a:off x="4624498" y="3509689"/>
            <a:ext cx="230719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storage-</a:t>
            </a:r>
            <a:r>
              <a:rPr lang="en-US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pvc.yaml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536215-57D5-4192-B8E2-E1554C5A7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533" y="3886374"/>
            <a:ext cx="3005055" cy="10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532757" y="3421060"/>
            <a:ext cx="1656112" cy="762001"/>
          </a:xfrm>
          <a:prstGeom prst="rect">
            <a:avLst/>
          </a:prstGeom>
          <a:solidFill>
            <a:schemeClr val="accent2"/>
          </a:solidFill>
          <a:ln w="3175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Microservice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8732838" y="3344861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Hide implementation detail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3026062" y="1473439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Modeled around business concepts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2979079" y="5097462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Automated</a:t>
            </a: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7228174" y="1473439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Decentralized</a:t>
            </a: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1768760" y="3344861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Deployed independently</a:t>
            </a: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7210623" y="5097462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Isolate failure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/>
          <p:cNvCxnSpPr>
            <a:endCxn id="9" idx="2"/>
          </p:cNvCxnSpPr>
          <p:nvPr/>
        </p:nvCxnSpPr>
        <p:spPr>
          <a:xfrm flipH="1" flipV="1">
            <a:off x="4207162" y="2387839"/>
            <a:ext cx="1714500" cy="103322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6694773" y="2387839"/>
            <a:ext cx="1714501" cy="103322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1"/>
            <a:endCxn id="12" idx="3"/>
          </p:cNvCxnSpPr>
          <p:nvPr/>
        </p:nvCxnSpPr>
        <p:spPr>
          <a:xfrm flipH="1">
            <a:off x="4130959" y="3802061"/>
            <a:ext cx="140179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3"/>
            <a:endCxn id="5" idx="1"/>
          </p:cNvCxnSpPr>
          <p:nvPr/>
        </p:nvCxnSpPr>
        <p:spPr>
          <a:xfrm>
            <a:off x="7188869" y="3802061"/>
            <a:ext cx="154396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 flipH="1">
            <a:off x="4160179" y="4183061"/>
            <a:ext cx="1840125" cy="9144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0"/>
          </p:cNvCxnSpPr>
          <p:nvPr/>
        </p:nvCxnSpPr>
        <p:spPr>
          <a:xfrm>
            <a:off x="6694773" y="4183061"/>
            <a:ext cx="1696950" cy="9144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Characteristics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50123600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4923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7" y="2811462"/>
            <a:ext cx="13873544" cy="917575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      SOA + Ease of DevOps = Microservice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1593010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Monolith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840579" y="1439862"/>
            <a:ext cx="3200400" cy="35541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059563" y="306729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52190" y="408745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520819" y="307532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59563" y="41068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046534" y="203700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545676" y="203575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Cylinder 13"/>
          <p:cNvSpPr/>
          <p:nvPr/>
        </p:nvSpPr>
        <p:spPr bwMode="auto">
          <a:xfrm>
            <a:off x="7536809" y="1509701"/>
            <a:ext cx="1981200" cy="343536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Database</a:t>
            </a:r>
          </a:p>
        </p:txBody>
      </p:sp>
      <p:cxnSp>
        <p:nvCxnSpPr>
          <p:cNvPr id="16" name="Straight Arrow Connector 15"/>
          <p:cNvCxnSpPr>
            <a:stCxn id="3" idx="3"/>
            <a:endCxn id="14" idx="2"/>
          </p:cNvCxnSpPr>
          <p:nvPr/>
        </p:nvCxnSpPr>
        <p:spPr>
          <a:xfrm>
            <a:off x="6040979" y="3216946"/>
            <a:ext cx="1495830" cy="10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3779837" y="1516062"/>
            <a:ext cx="114489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6079328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Missing out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525285" y="1602697"/>
            <a:ext cx="3200400" cy="35541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827621" y="321969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320248" y="423985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288877" y="322772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827621" y="42592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814592" y="218940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313734" y="218815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20" name="Cylinder 19"/>
          <p:cNvSpPr/>
          <p:nvPr/>
        </p:nvSpPr>
        <p:spPr bwMode="auto">
          <a:xfrm>
            <a:off x="10304867" y="1662101"/>
            <a:ext cx="1981200" cy="343536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Database</a:t>
            </a:r>
          </a:p>
        </p:txBody>
      </p:sp>
      <p:cxnSp>
        <p:nvCxnSpPr>
          <p:cNvPr id="21" name="Straight Arrow Connector 20"/>
          <p:cNvCxnSpPr>
            <a:stCxn id="13" idx="3"/>
            <a:endCxn id="20" idx="2"/>
          </p:cNvCxnSpPr>
          <p:nvPr/>
        </p:nvCxnSpPr>
        <p:spPr>
          <a:xfrm>
            <a:off x="8725685" y="3379781"/>
            <a:ext cx="1579182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540608" y="1694468"/>
            <a:ext cx="1169753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239954" y="1871920"/>
            <a:ext cx="4977857" cy="284454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Technology heterogeneity </a:t>
            </a:r>
          </a:p>
          <a:p>
            <a:pPr lvl="1"/>
            <a:r>
              <a:rPr lang="en-US" sz="2800" dirty="0"/>
              <a:t>Optimized scaling</a:t>
            </a:r>
          </a:p>
          <a:p>
            <a:pPr lvl="1"/>
            <a:r>
              <a:rPr lang="en-US" sz="2800" dirty="0"/>
              <a:t>Resilience </a:t>
            </a:r>
          </a:p>
          <a:p>
            <a:pPr lvl="1"/>
            <a:r>
              <a:rPr lang="en-US" sz="2800" dirty="0"/>
              <a:t>Composability</a:t>
            </a:r>
          </a:p>
          <a:p>
            <a:pPr lvl="1"/>
            <a:r>
              <a:rPr lang="en-US" sz="2800" dirty="0"/>
              <a:t>Independent deployment</a:t>
            </a:r>
          </a:p>
          <a:p>
            <a:pPr lvl="1"/>
            <a:r>
              <a:rPr lang="en-US" sz="2800" dirty="0"/>
              <a:t>Distributed development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94498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Technology heterogeneity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088318" y="301267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169164" y="301267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189538" y="29638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561637" y="300637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067686" y="302566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47138" y="3025664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460159" y="1626865"/>
            <a:ext cx="4114800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24" name="Cylinder 23"/>
          <p:cNvSpPr/>
          <p:nvPr/>
        </p:nvSpPr>
        <p:spPr bwMode="auto">
          <a:xfrm>
            <a:off x="1265237" y="5402261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Doc DB</a:t>
            </a:r>
          </a:p>
        </p:txBody>
      </p:sp>
      <p:sp>
        <p:nvSpPr>
          <p:cNvPr id="25" name="Cylinder 24"/>
          <p:cNvSpPr/>
          <p:nvPr/>
        </p:nvSpPr>
        <p:spPr bwMode="auto">
          <a:xfrm>
            <a:off x="3070864" y="5353222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Azure SQL</a:t>
            </a:r>
          </a:p>
        </p:txBody>
      </p:sp>
      <p:sp>
        <p:nvSpPr>
          <p:cNvPr id="26" name="Cylinder 25"/>
          <p:cNvSpPr/>
          <p:nvPr/>
        </p:nvSpPr>
        <p:spPr bwMode="auto">
          <a:xfrm>
            <a:off x="10790237" y="5322217"/>
            <a:ext cx="681288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Redis</a:t>
            </a:r>
          </a:p>
        </p:txBody>
      </p:sp>
      <p:sp>
        <p:nvSpPr>
          <p:cNvPr id="27" name="Cylinder 26"/>
          <p:cNvSpPr/>
          <p:nvPr/>
        </p:nvSpPr>
        <p:spPr bwMode="auto">
          <a:xfrm>
            <a:off x="5380037" y="5358007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Azure SQL</a:t>
            </a:r>
          </a:p>
        </p:txBody>
      </p:sp>
      <p:sp>
        <p:nvSpPr>
          <p:cNvPr id="28" name="Cylinder 27"/>
          <p:cNvSpPr/>
          <p:nvPr/>
        </p:nvSpPr>
        <p:spPr bwMode="auto">
          <a:xfrm>
            <a:off x="3551237" y="4411661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Redis</a:t>
            </a:r>
          </a:p>
        </p:txBody>
      </p:sp>
      <p:sp>
        <p:nvSpPr>
          <p:cNvPr id="40" name="Cylinder 39"/>
          <p:cNvSpPr/>
          <p:nvPr/>
        </p:nvSpPr>
        <p:spPr bwMode="auto">
          <a:xfrm>
            <a:off x="7442446" y="5358007"/>
            <a:ext cx="756991" cy="838201"/>
          </a:xfrm>
          <a:prstGeom prst="can">
            <a:avLst>
              <a:gd name="adj" fmla="val 26666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My SQL</a:t>
            </a:r>
          </a:p>
        </p:txBody>
      </p:sp>
      <p:sp>
        <p:nvSpPr>
          <p:cNvPr id="41" name="Cylinder 40"/>
          <p:cNvSpPr/>
          <p:nvPr/>
        </p:nvSpPr>
        <p:spPr bwMode="auto">
          <a:xfrm>
            <a:off x="9077748" y="5282221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Doc DB</a:t>
            </a:r>
          </a:p>
        </p:txBody>
      </p:sp>
      <p:cxnSp>
        <p:nvCxnSpPr>
          <p:cNvPr id="62" name="Straight Arrow Connector 61"/>
          <p:cNvCxnSpPr>
            <a:stCxn id="11" idx="2"/>
            <a:endCxn id="24" idx="1"/>
          </p:cNvCxnSpPr>
          <p:nvPr/>
        </p:nvCxnSpPr>
        <p:spPr>
          <a:xfrm>
            <a:off x="1639186" y="3787666"/>
            <a:ext cx="7051" cy="16145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8" idx="1"/>
          </p:cNvCxnSpPr>
          <p:nvPr/>
        </p:nvCxnSpPr>
        <p:spPr>
          <a:xfrm flipH="1">
            <a:off x="3932237" y="3768376"/>
            <a:ext cx="1" cy="6432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25" idx="1"/>
          </p:cNvCxnSpPr>
          <p:nvPr/>
        </p:nvCxnSpPr>
        <p:spPr>
          <a:xfrm>
            <a:off x="3451864" y="3768376"/>
            <a:ext cx="0" cy="158484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" idx="2"/>
            <a:endCxn id="27" idx="1"/>
          </p:cNvCxnSpPr>
          <p:nvPr/>
        </p:nvCxnSpPr>
        <p:spPr>
          <a:xfrm flipH="1">
            <a:off x="5761037" y="3725863"/>
            <a:ext cx="1" cy="163214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40" idx="1"/>
          </p:cNvCxnSpPr>
          <p:nvPr/>
        </p:nvCxnSpPr>
        <p:spPr>
          <a:xfrm>
            <a:off x="7797796" y="3802062"/>
            <a:ext cx="23146" cy="15559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8" idx="2"/>
          </p:cNvCxnSpPr>
          <p:nvPr/>
        </p:nvCxnSpPr>
        <p:spPr>
          <a:xfrm>
            <a:off x="9418638" y="3787665"/>
            <a:ext cx="0" cy="150559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8" idx="2"/>
            <a:endCxn id="26" idx="1"/>
          </p:cNvCxnSpPr>
          <p:nvPr/>
        </p:nvCxnSpPr>
        <p:spPr>
          <a:xfrm flipH="1">
            <a:off x="11130881" y="3768376"/>
            <a:ext cx="2256" cy="155384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49" y="2172788"/>
            <a:ext cx="814745" cy="8147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175" y="2125662"/>
            <a:ext cx="814745" cy="814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916" y="2354262"/>
            <a:ext cx="1643243" cy="732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7837" y="2506662"/>
            <a:ext cx="1066800" cy="533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275" y="2430462"/>
            <a:ext cx="1158404" cy="74602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941" y="2446435"/>
            <a:ext cx="1158404" cy="74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60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2015_Template.potx" id="{9D7DCF63-D646-447A-84B1-5ACE6F48B0FD}" vid="{DE27E08D-E1CF-4392-A12A-B852B2EF2D2A}"/>
    </a:ext>
  </a:extLst>
</a:theme>
</file>

<file path=ppt/theme/theme5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2015_Template.potx" id="{9D7DCF63-D646-447A-84B1-5ACE6F48B0FD}" vid="{D8B5A76F-9881-4059-A8FD-477DB4396BF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8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0</TotalTime>
  <Words>2159</Words>
  <Application>Microsoft Office PowerPoint</Application>
  <PresentationFormat>Custom</PresentationFormat>
  <Paragraphs>568</Paragraphs>
  <Slides>50</Slides>
  <Notes>50</Notes>
  <HiddenSlides>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50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Noto Sans Symbols</vt:lpstr>
      <vt:lpstr>Segoe UI</vt:lpstr>
      <vt:lpstr>Segoe UI Light</vt:lpstr>
      <vt:lpstr>Segoe UI Semilight</vt:lpstr>
      <vt:lpstr>Symbol</vt:lpstr>
      <vt:lpstr>Wingdings</vt:lpstr>
      <vt:lpstr>5-50002_Ignite_Breakout_Template</vt:lpstr>
      <vt:lpstr>6-30537_Envision 2016 Concurrent Template_Dark</vt:lpstr>
      <vt:lpstr>1_5-50002_Ignite_Breakout_Template</vt:lpstr>
      <vt:lpstr>WHITE TEMPLATE</vt:lpstr>
      <vt:lpstr>COLOR TEMPLATE</vt:lpstr>
      <vt:lpstr>Office Theme</vt:lpstr>
      <vt:lpstr>2_5-50002_Ignite_Breakout_Template</vt:lpstr>
      <vt:lpstr>5-30721_Build_2016_Template_Light</vt:lpstr>
      <vt:lpstr>2_Office Theme</vt:lpstr>
      <vt:lpstr>Kubernetes workshop   @ CEE Technology Strategy Academy    </vt:lpstr>
      <vt:lpstr>Requirements</vt:lpstr>
      <vt:lpstr>PowerPoint Presentation</vt:lpstr>
      <vt:lpstr> </vt:lpstr>
      <vt:lpstr>Characteristics of Microservices</vt:lpstr>
      <vt:lpstr>      SOA + Ease of DevOps = Microservice Architecture </vt:lpstr>
      <vt:lpstr>Monolith</vt:lpstr>
      <vt:lpstr>Missing out</vt:lpstr>
      <vt:lpstr>Technology heterogeneity </vt:lpstr>
      <vt:lpstr>Optimized Scaling and resilience  </vt:lpstr>
      <vt:lpstr>Independent deployment</vt:lpstr>
      <vt:lpstr>Distributed development  </vt:lpstr>
      <vt:lpstr>PowerPoint Presentation</vt:lpstr>
      <vt:lpstr>Monolith deployment</vt:lpstr>
      <vt:lpstr>Monolith deployment artifacts </vt:lpstr>
      <vt:lpstr>Microservice on virtual machines</vt:lpstr>
      <vt:lpstr>Containers to the rescue</vt:lpstr>
      <vt:lpstr>Docker</vt:lpstr>
      <vt:lpstr>Container Adoption</vt:lpstr>
      <vt:lpstr>Container Adoption</vt:lpstr>
      <vt:lpstr>Container Adoption</vt:lpstr>
      <vt:lpstr>Container Adoption</vt:lpstr>
      <vt:lpstr>Container Sprawl</vt:lpstr>
      <vt:lpstr>Challenge #0 – Let’s create our first container</vt:lpstr>
      <vt:lpstr>Challenge #0. Solution</vt:lpstr>
      <vt:lpstr>Challenge #1 – running Minecraft server on the local PC </vt:lpstr>
      <vt:lpstr>Challenge #1 –Solution </vt:lpstr>
      <vt:lpstr>Challenge #2 – running Minecraft server in the Cloud  </vt:lpstr>
      <vt:lpstr>Challenge #2 –Solution </vt:lpstr>
      <vt:lpstr>Challenge #2.1 (Optional). Run Custom Container in ACI</vt:lpstr>
      <vt:lpstr>Challenge #2.1 (Optional). Solution</vt:lpstr>
      <vt:lpstr>Container Orchestration</vt:lpstr>
      <vt:lpstr>Why Container Orchestration?</vt:lpstr>
      <vt:lpstr>What is Kubernetes?</vt:lpstr>
      <vt:lpstr>Kubernetes - Agility</vt:lpstr>
      <vt:lpstr>Kubernetes - Agility</vt:lpstr>
      <vt:lpstr>Kubernetes - Scalability</vt:lpstr>
      <vt:lpstr>Kubernetes - Scalability</vt:lpstr>
      <vt:lpstr>Kubernetes - Scalability</vt:lpstr>
      <vt:lpstr>Kubernetes - Reliability</vt:lpstr>
      <vt:lpstr>Kubernetes Architecture</vt:lpstr>
      <vt:lpstr>Kubernetes – primitives</vt:lpstr>
      <vt:lpstr>Kubernetes – primitives: Deployment</vt:lpstr>
      <vt:lpstr>Kubernetes – primitives: Deployment</vt:lpstr>
      <vt:lpstr>Kubernetes – primitives: Service</vt:lpstr>
      <vt:lpstr>Challenge #3 – run Minecraft Kubernetes  </vt:lpstr>
      <vt:lpstr>Challenge #3. Solution</vt:lpstr>
      <vt:lpstr>Challenge #4 (Optional) – Stateful  </vt:lpstr>
      <vt:lpstr>Challenge #4 (Optional). Solution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2018-04-09T13:59:11Z</dcterms:created>
  <dcterms:modified xsi:type="dcterms:W3CDTF">2018-07-04T06:13:53Z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vtsykun@microsoft.com</vt:lpwstr>
  </property>
  <property fmtid="{D5CDD505-2E9C-101B-9397-08002B2CF9AE}" pid="5" name="MSIP_Label_f42aa342-8706-4288-bd11-ebb85995028c_SetDate">
    <vt:lpwstr>2018-04-09T13:59:22.9572023Z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